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97"/>
  </p:notesMasterIdLst>
  <p:sldIdLst>
    <p:sldId id="256" r:id="rId2"/>
    <p:sldId id="259" r:id="rId3"/>
    <p:sldId id="358" r:id="rId4"/>
    <p:sldId id="285" r:id="rId5"/>
    <p:sldId id="286" r:id="rId6"/>
    <p:sldId id="287" r:id="rId7"/>
    <p:sldId id="288" r:id="rId8"/>
    <p:sldId id="262" r:id="rId9"/>
    <p:sldId id="284" r:id="rId10"/>
    <p:sldId id="366" r:id="rId11"/>
    <p:sldId id="289" r:id="rId12"/>
    <p:sldId id="290" r:id="rId13"/>
    <p:sldId id="291" r:id="rId14"/>
    <p:sldId id="282" r:id="rId15"/>
    <p:sldId id="296" r:id="rId16"/>
    <p:sldId id="295" r:id="rId17"/>
    <p:sldId id="283" r:id="rId18"/>
    <p:sldId id="297" r:id="rId19"/>
    <p:sldId id="299" r:id="rId20"/>
    <p:sldId id="300" r:id="rId21"/>
    <p:sldId id="301" r:id="rId22"/>
    <p:sldId id="302" r:id="rId23"/>
    <p:sldId id="303" r:id="rId24"/>
    <p:sldId id="294" r:id="rId25"/>
    <p:sldId id="357" r:id="rId26"/>
    <p:sldId id="263" r:id="rId27"/>
    <p:sldId id="264" r:id="rId28"/>
    <p:sldId id="265" r:id="rId29"/>
    <p:sldId id="267" r:id="rId30"/>
    <p:sldId id="270" r:id="rId31"/>
    <p:sldId id="269" r:id="rId32"/>
    <p:sldId id="271" r:id="rId33"/>
    <p:sldId id="272" r:id="rId34"/>
    <p:sldId id="268" r:id="rId35"/>
    <p:sldId id="266" r:id="rId36"/>
    <p:sldId id="328" r:id="rId37"/>
    <p:sldId id="329" r:id="rId38"/>
    <p:sldId id="331" r:id="rId39"/>
    <p:sldId id="333" r:id="rId40"/>
    <p:sldId id="332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45" r:id="rId52"/>
    <p:sldId id="346" r:id="rId53"/>
    <p:sldId id="347" r:id="rId54"/>
    <p:sldId id="348" r:id="rId55"/>
    <p:sldId id="349" r:id="rId56"/>
    <p:sldId id="260" r:id="rId57"/>
    <p:sldId id="359" r:id="rId58"/>
    <p:sldId id="293" r:id="rId59"/>
    <p:sldId id="367" r:id="rId60"/>
    <p:sldId id="368" r:id="rId61"/>
    <p:sldId id="365" r:id="rId62"/>
    <p:sldId id="360" r:id="rId63"/>
    <p:sldId id="278" r:id="rId64"/>
    <p:sldId id="362" r:id="rId65"/>
    <p:sldId id="363" r:id="rId66"/>
    <p:sldId id="273" r:id="rId67"/>
    <p:sldId id="364" r:id="rId68"/>
    <p:sldId id="361" r:id="rId69"/>
    <p:sldId id="292" r:id="rId70"/>
    <p:sldId id="352" r:id="rId71"/>
    <p:sldId id="355" r:id="rId72"/>
    <p:sldId id="305" r:id="rId73"/>
    <p:sldId id="306" r:id="rId74"/>
    <p:sldId id="308" r:id="rId75"/>
    <p:sldId id="307" r:id="rId76"/>
    <p:sldId id="309" r:id="rId77"/>
    <p:sldId id="310" r:id="rId78"/>
    <p:sldId id="312" r:id="rId79"/>
    <p:sldId id="313" r:id="rId80"/>
    <p:sldId id="314" r:id="rId81"/>
    <p:sldId id="315" r:id="rId82"/>
    <p:sldId id="316" r:id="rId83"/>
    <p:sldId id="311" r:id="rId84"/>
    <p:sldId id="317" r:id="rId85"/>
    <p:sldId id="318" r:id="rId86"/>
    <p:sldId id="319" r:id="rId87"/>
    <p:sldId id="320" r:id="rId88"/>
    <p:sldId id="321" r:id="rId89"/>
    <p:sldId id="322" r:id="rId90"/>
    <p:sldId id="323" r:id="rId91"/>
    <p:sldId id="324" r:id="rId92"/>
    <p:sldId id="325" r:id="rId93"/>
    <p:sldId id="326" r:id="rId94"/>
    <p:sldId id="356" r:id="rId95"/>
    <p:sldId id="327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7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5" autoAdjust="0"/>
    <p:restoredTop sz="80118" autoAdjust="0"/>
  </p:normalViewPr>
  <p:slideViewPr>
    <p:cSldViewPr snapToGrid="0">
      <p:cViewPr varScale="1">
        <p:scale>
          <a:sx n="91" d="100"/>
          <a:sy n="91" d="100"/>
        </p:scale>
        <p:origin x="12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慧哲 徐" userId="3e3e1d4783508a9d" providerId="LiveId" clId="{C2E7EE0A-5B57-4E0A-BD33-D6F36C770FC1}"/>
    <pc:docChg chg="custSel addSld delSld modSld">
      <pc:chgData name="慧哲 徐" userId="3e3e1d4783508a9d" providerId="LiveId" clId="{C2E7EE0A-5B57-4E0A-BD33-D6F36C770FC1}" dt="2023-06-28T15:57:59.125" v="40" actId="47"/>
      <pc:docMkLst>
        <pc:docMk/>
      </pc:docMkLst>
      <pc:sldChg chg="modNotesTx">
        <pc:chgData name="慧哲 徐" userId="3e3e1d4783508a9d" providerId="LiveId" clId="{C2E7EE0A-5B57-4E0A-BD33-D6F36C770FC1}" dt="2023-06-28T15:51:07.592" v="21" actId="20577"/>
        <pc:sldMkLst>
          <pc:docMk/>
          <pc:sldMk cId="2271299387" sldId="268"/>
        </pc:sldMkLst>
      </pc:sldChg>
      <pc:sldChg chg="addSp delSp modSp add mod">
        <pc:chgData name="慧哲 徐" userId="3e3e1d4783508a9d" providerId="LiveId" clId="{C2E7EE0A-5B57-4E0A-BD33-D6F36C770FC1}" dt="2023-06-28T15:57:15.389" v="36" actId="1076"/>
        <pc:sldMkLst>
          <pc:docMk/>
          <pc:sldMk cId="3245103896" sldId="367"/>
        </pc:sldMkLst>
        <pc:spChg chg="del">
          <ac:chgData name="慧哲 徐" userId="3e3e1d4783508a9d" providerId="LiveId" clId="{C2E7EE0A-5B57-4E0A-BD33-D6F36C770FC1}" dt="2023-06-28T15:52:35.185" v="25" actId="478"/>
          <ac:spMkLst>
            <pc:docMk/>
            <pc:sldMk cId="3245103896" sldId="367"/>
            <ac:spMk id="4" creationId="{57C574B2-9E70-43B7-A976-A1FD4D42A164}"/>
          </ac:spMkLst>
        </pc:spChg>
        <pc:spChg chg="del">
          <ac:chgData name="慧哲 徐" userId="3e3e1d4783508a9d" providerId="LiveId" clId="{C2E7EE0A-5B57-4E0A-BD33-D6F36C770FC1}" dt="2023-06-28T15:52:37.136" v="27" actId="478"/>
          <ac:spMkLst>
            <pc:docMk/>
            <pc:sldMk cId="3245103896" sldId="367"/>
            <ac:spMk id="9" creationId="{DB788494-18D9-45E5-BC46-F31D7BA3567B}"/>
          </ac:spMkLst>
        </pc:spChg>
        <pc:picChg chg="add mod">
          <ac:chgData name="慧哲 徐" userId="3e3e1d4783508a9d" providerId="LiveId" clId="{C2E7EE0A-5B57-4E0A-BD33-D6F36C770FC1}" dt="2023-06-28T15:57:13.349" v="35" actId="1076"/>
          <ac:picMkLst>
            <pc:docMk/>
            <pc:sldMk cId="3245103896" sldId="367"/>
            <ac:picMk id="6" creationId="{671B740A-84F6-4AEF-8746-0FE401E114F9}"/>
          </ac:picMkLst>
        </pc:picChg>
        <pc:picChg chg="add mod">
          <ac:chgData name="慧哲 徐" userId="3e3e1d4783508a9d" providerId="LiveId" clId="{C2E7EE0A-5B57-4E0A-BD33-D6F36C770FC1}" dt="2023-06-28T15:57:15.389" v="36" actId="1076"/>
          <ac:picMkLst>
            <pc:docMk/>
            <pc:sldMk cId="3245103896" sldId="367"/>
            <ac:picMk id="8" creationId="{E002E2BF-B30D-4E31-A3BD-26467D8D95AF}"/>
          </ac:picMkLst>
        </pc:picChg>
        <pc:picChg chg="del">
          <ac:chgData name="慧哲 徐" userId="3e3e1d4783508a9d" providerId="LiveId" clId="{C2E7EE0A-5B57-4E0A-BD33-D6F36C770FC1}" dt="2023-06-28T15:52:35.815" v="26" actId="478"/>
          <ac:picMkLst>
            <pc:docMk/>
            <pc:sldMk cId="3245103896" sldId="367"/>
            <ac:picMk id="3074" creationId="{2C086BAC-1366-40B9-8822-F6B6BFF1B4A0}"/>
          </ac:picMkLst>
        </pc:picChg>
        <pc:picChg chg="del">
          <ac:chgData name="慧哲 徐" userId="3e3e1d4783508a9d" providerId="LiveId" clId="{C2E7EE0A-5B57-4E0A-BD33-D6F36C770FC1}" dt="2023-06-28T15:52:37.555" v="28" actId="478"/>
          <ac:picMkLst>
            <pc:docMk/>
            <pc:sldMk cId="3245103896" sldId="367"/>
            <ac:picMk id="3075" creationId="{BA220642-C6FC-41AC-A1FE-22CA8FC3DC4E}"/>
          </ac:picMkLst>
        </pc:picChg>
      </pc:sldChg>
      <pc:sldChg chg="add del">
        <pc:chgData name="慧哲 徐" userId="3e3e1d4783508a9d" providerId="LiveId" clId="{C2E7EE0A-5B57-4E0A-BD33-D6F36C770FC1}" dt="2023-06-28T15:52:23.461" v="23"/>
        <pc:sldMkLst>
          <pc:docMk/>
          <pc:sldMk cId="3560980622" sldId="367"/>
        </pc:sldMkLst>
      </pc:sldChg>
      <pc:sldChg chg="addSp modSp add mod">
        <pc:chgData name="慧哲 徐" userId="3e3e1d4783508a9d" providerId="LiveId" clId="{C2E7EE0A-5B57-4E0A-BD33-D6F36C770FC1}" dt="2023-06-28T15:57:57.397" v="39" actId="1076"/>
        <pc:sldMkLst>
          <pc:docMk/>
          <pc:sldMk cId="3168776026" sldId="368"/>
        </pc:sldMkLst>
        <pc:picChg chg="add mod">
          <ac:chgData name="慧哲 徐" userId="3e3e1d4783508a9d" providerId="LiveId" clId="{C2E7EE0A-5B57-4E0A-BD33-D6F36C770FC1}" dt="2023-06-28T15:57:57.397" v="39" actId="1076"/>
          <ac:picMkLst>
            <pc:docMk/>
            <pc:sldMk cId="3168776026" sldId="368"/>
            <ac:picMk id="4" creationId="{8B94D3B9-A82F-41A6-B1A1-5665F37AF2D3}"/>
          </ac:picMkLst>
        </pc:picChg>
      </pc:sldChg>
      <pc:sldChg chg="add del">
        <pc:chgData name="慧哲 徐" userId="3e3e1d4783508a9d" providerId="LiveId" clId="{C2E7EE0A-5B57-4E0A-BD33-D6F36C770FC1}" dt="2023-06-28T15:57:59.125" v="40" actId="47"/>
        <pc:sldMkLst>
          <pc:docMk/>
          <pc:sldMk cId="1707203967" sldId="3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8BFF3-BBF6-4E76-AB88-1CB310E8FE8A}" type="datetimeFigureOut">
              <a:rPr lang="zh-TW" altLang="en-US" smtClean="0"/>
              <a:t>2023/7/2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253D0-2681-43CC-B1C6-EFFD6A4563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76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360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所以在高維的</a:t>
            </a:r>
            <a:r>
              <a:rPr lang="en-US" altLang="zh-TW" dirty="0"/>
              <a:t>case</a:t>
            </a:r>
            <a:r>
              <a:rPr lang="zh-TW" altLang="en-US" dirty="0"/>
              <a:t>中，使用剛剛的步驟求出多個</a:t>
            </a:r>
            <a:r>
              <a:rPr lang="en-US" altLang="zh-TW" dirty="0"/>
              <a:t>PCA(PCA</a:t>
            </a:r>
            <a:r>
              <a:rPr lang="zh-TW" altLang="en-US" dirty="0"/>
              <a:t>數量</a:t>
            </a:r>
            <a:r>
              <a:rPr lang="en-US" altLang="zh-TW" dirty="0"/>
              <a:t>=</a:t>
            </a:r>
            <a:r>
              <a:rPr lang="zh-TW" altLang="en-US" dirty="0"/>
              <a:t>維度</a:t>
            </a:r>
            <a:r>
              <a:rPr lang="en-US" altLang="zh-TW" dirty="0"/>
              <a:t>)</a:t>
            </a:r>
            <a:r>
              <a:rPr lang="zh-TW" altLang="en-US" dirty="0"/>
              <a:t>，比較計算各個</a:t>
            </a:r>
            <a:r>
              <a:rPr lang="en-US" altLang="zh-TW" dirty="0"/>
              <a:t>PCA</a:t>
            </a:r>
            <a:r>
              <a:rPr lang="zh-TW" altLang="en-US" dirty="0"/>
              <a:t>的</a:t>
            </a:r>
            <a:r>
              <a:rPr lang="en-US" altLang="zh-TW" dirty="0"/>
              <a:t>variation</a:t>
            </a:r>
            <a:r>
              <a:rPr lang="zh-TW" altLang="en-US" dirty="0"/>
              <a:t>，找出最高的兩個，劃出二維空間</a:t>
            </a:r>
            <a:endParaRPr lang="en-US" altLang="zh-TW" dirty="0"/>
          </a:p>
          <a:p>
            <a:r>
              <a:rPr lang="zh-TW" altLang="en-US" dirty="0"/>
              <a:t>圖為例，在三維空間中，使用最高的兩個</a:t>
            </a:r>
            <a:r>
              <a:rPr lang="en-US" altLang="zh-TW" dirty="0"/>
              <a:t>PCA(1</a:t>
            </a:r>
            <a:r>
              <a:rPr lang="zh-TW" altLang="en-US" dirty="0"/>
              <a:t>、</a:t>
            </a:r>
            <a:r>
              <a:rPr lang="en-US" altLang="zh-TW" dirty="0"/>
              <a:t>2)</a:t>
            </a:r>
            <a:r>
              <a:rPr lang="zh-TW" altLang="en-US" dirty="0"/>
              <a:t>，就可以得到</a:t>
            </a:r>
            <a:r>
              <a:rPr lang="en-US" altLang="zh-TW" dirty="0"/>
              <a:t>data</a:t>
            </a:r>
            <a:r>
              <a:rPr lang="zh-TW" altLang="en-US" dirty="0"/>
              <a:t>中</a:t>
            </a:r>
            <a:r>
              <a:rPr lang="en-US" altLang="zh-TW" dirty="0"/>
              <a:t>94%</a:t>
            </a:r>
            <a:r>
              <a:rPr lang="zh-TW" altLang="en-US" dirty="0"/>
              <a:t>的</a:t>
            </a:r>
            <a:r>
              <a:rPr lang="en-US" altLang="zh-TW" dirty="0"/>
              <a:t>variation</a:t>
            </a:r>
            <a:r>
              <a:rPr lang="zh-TW" altLang="en-US" dirty="0"/>
              <a:t>，比起使用</a:t>
            </a:r>
            <a:r>
              <a:rPr lang="en-US" altLang="zh-TW" dirty="0"/>
              <a:t>PC3</a:t>
            </a:r>
            <a:r>
              <a:rPr lang="zh-TW" altLang="en-US" dirty="0"/>
              <a:t>更能進行分類</a:t>
            </a:r>
            <a:r>
              <a:rPr lang="en-US" altLang="zh-TW" dirty="0"/>
              <a:t>(</a:t>
            </a:r>
            <a:r>
              <a:rPr lang="zh-TW" altLang="en-US" dirty="0"/>
              <a:t>例如</a:t>
            </a:r>
            <a:r>
              <a:rPr lang="en-US" altLang="zh-TW" dirty="0"/>
              <a:t>PC3</a:t>
            </a:r>
            <a:r>
              <a:rPr lang="zh-TW" altLang="en-US" dirty="0"/>
              <a:t>維身高與型別的分類</a:t>
            </a:r>
            <a:r>
              <a:rPr lang="en-US" altLang="zh-TW" dirty="0"/>
              <a:t>(</a:t>
            </a:r>
            <a:r>
              <a:rPr lang="zh-TW" altLang="en-US" dirty="0"/>
              <a:t>根本沒關係</a:t>
            </a:r>
            <a:r>
              <a:rPr lang="en-US" altLang="zh-TW" dirty="0"/>
              <a:t>))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3669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source-serif-pro"/>
              </a:rPr>
              <a:t>簡單來說，就是大搬遷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source-serif-pro"/>
              </a:rPr>
              <a:t>…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source-serif-pro"/>
              </a:rPr>
              <a:t>有一群居民原本住在龜山島上，原本大家住的地方散落各處，有些住山峰、有些住山谷、有些住山壁、有些海邊。總之居民住家位置沒系統，很難描述島上居民的關係。後來因政策規劃，島上居民集體搬遷到本島鄰近的平地城鎮，先將每戶和附近鄰居的對應位置記錄下來，重新規劃和興建後，再依據每戶和鄰居的住址相對紀錄，讓居民有新的家，這時候會發現，居民從複雜的地理位置搬到相對簡單的地理位置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9148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92929"/>
                </a:solidFill>
                <a:effectLst/>
                <a:latin typeface="source-serif-pro"/>
              </a:rPr>
              <a:t>簡單來說，就是大搬遷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source-serif-pro"/>
              </a:rPr>
              <a:t>…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source-serif-pro"/>
              </a:rPr>
              <a:t>有一群居民原本住在龜山島上，原本大家住的地方散落各處，有些住山峰、有些住山谷、有些住山壁、有些海邊。總之居民住家位置沒系統，很難描述島上居民的關係。後來因政策規劃，島上居民集體搬遷到本島鄰近的平地城鎮，先將每戶和附近鄰居的對應位置記錄下來，重新規劃和興建後，再依據每戶和鄰居的住址相對紀錄，讓居民有新的家，這時候會發現，居民從複雜的地理位置搬到相對簡單的地理位置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411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4261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首先我們先用</a:t>
            </a:r>
            <a:r>
              <a:rPr lang="en-US" altLang="zh-TW" dirty="0"/>
              <a:t>2</a:t>
            </a:r>
            <a:r>
              <a:rPr lang="zh-TW" altLang="en-US" dirty="0"/>
              <a:t>維為例，使用</a:t>
            </a:r>
            <a:r>
              <a:rPr lang="en-US" altLang="zh-TW" dirty="0"/>
              <a:t>T-SNE</a:t>
            </a:r>
            <a:r>
              <a:rPr lang="zh-TW" altLang="en-US" dirty="0"/>
              <a:t>轉換為一維會長下面這樣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110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如果只是簡單投影到</a:t>
            </a:r>
            <a:r>
              <a:rPr lang="en-US" altLang="zh-TW" dirty="0"/>
              <a:t>XY</a:t>
            </a:r>
            <a:r>
              <a:rPr lang="zh-TW" altLang="en-US" dirty="0"/>
              <a:t>軸，就會看到數據重疊再一起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515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首先先計算黑點和其他點之間的距離，並投影到高斯分布中，離的近的點在高斯分布中可以獲得較高的職，離的遠的點在高斯分布中可以獲得較低的職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604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先藍色和紫色的這一堆，藍色這堆比紫色這堆還要更加集中，如果只使用一個標準衡量在這兩堆，會導致紫色這堆不能被分再一起，所以要歸一化，讓這兩堆有一樣的相似度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304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</a:t>
            </a:r>
            <a:r>
              <a:rPr lang="zh-TW" altLang="en-US" dirty="0"/>
              <a:t>分布相較於高斯分布受到的異常值影響較小，擬合結果更為合理，較好捕捉數據的整體特徵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626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將點隨機排列在一為的空間中，使用</a:t>
            </a:r>
            <a:r>
              <a:rPr lang="en-US" altLang="zh-TW" dirty="0"/>
              <a:t>T</a:t>
            </a:r>
            <a:r>
              <a:rPr lang="zh-TW" altLang="en-US" dirty="0"/>
              <a:t>分布衡量點和點之間的距離，獲得低維度相似矩陣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7342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通過將個體劃分到相似的簇中，我們可以研究不同群體之間的差異和相似性，進一步了解不同群體的行為和特徵，從而制定相應的策略和決策。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通過將高維數據映射到二維或三維空間，聚類結果可以提供更好的可視化效果，幫助我們對數據進行探索、理解和分析。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通過將數據點劃分為不同的簇，我們可以減少數據的維度，簡化數據表示，同時保留關鍵信息。這對於後續的分析、建模和可視化等任務都很有價值。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412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通過移動點讓他變成高維度的相似度矩陣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9321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在前面的方法中有一个最大的问题，就是相近的点是接近的，但是没有把不相近的点分开，就如图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LLE on MNIST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，确实把相同颜色的点聚在一起，但是不同颜色的点没有分开。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0811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1.1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聚類是一種無監督學習方法，不需要事先標註的訓練數據，因此可以應用於各種無標籤數據集。</a:t>
            </a: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1.2 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因為會考慮所有的點，所以如果有噪音的話多少會有影響</a:t>
            </a: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2.1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線性降維方法可以將高維數據映射到低維空間，從而減少特徵的維度，簡化數據表示。</a:t>
            </a: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2.2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處理非線性數據時可能會丟失關鍵信息、無法從低維空間重新恢復到原始的高維表示，可能會丟失一些細節信息。</a:t>
            </a: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3.1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適用具有複雜結構的數據。將高維數據映射到二維或三維空間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877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compress data into lower-dimensional representation(獲取最重要的訊息</a:t>
            </a:r>
            <a:endParaRPr lang="en-US" altLang="zh-TW" sz="1200" dirty="0"/>
          </a:p>
          <a:p>
            <a:r>
              <a:rPr lang="en-US" altLang="zh-TW" dirty="0"/>
              <a:t>Code = latent space </a:t>
            </a:r>
            <a:r>
              <a:rPr lang="zh-TW" altLang="en-US" dirty="0"/>
              <a:t>儲存最重要的訊息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0785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autoencoder</a:t>
            </a:r>
            <a:r>
              <a:rPr lang="zh-TW" altLang="en-US" sz="1200" dirty="0"/>
              <a:t>做的事情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為什麼</a:t>
            </a:r>
            <a:r>
              <a:rPr lang="en-US" altLang="zh-TW" sz="1200" dirty="0"/>
              <a:t>code</a:t>
            </a:r>
            <a:r>
              <a:rPr lang="zh-TW" altLang="en-US" sz="1200" dirty="0"/>
              <a:t>要那麼短</a:t>
            </a:r>
            <a:r>
              <a:rPr lang="en-US" altLang="zh-TW" sz="1200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太少記不起來，太多直接記起來</a:t>
            </a:r>
            <a:endParaRPr lang="en-US" altLang="zh-TW" sz="1200" dirty="0"/>
          </a:p>
          <a:p>
            <a:r>
              <a:rPr lang="en-US" altLang="zh-TW" sz="1200" dirty="0"/>
              <a:t>Sensitive enough to input data to reconstruct it</a:t>
            </a:r>
          </a:p>
          <a:p>
            <a:r>
              <a:rPr lang="en-US" altLang="zh-TW" sz="1200" dirty="0"/>
              <a:t>Insensitive enough to input data not to overfit it(</a:t>
            </a:r>
            <a:r>
              <a:rPr lang="zh-TW" altLang="en-US" sz="1200" dirty="0"/>
              <a:t>不要記住只</a:t>
            </a:r>
            <a:r>
              <a:rPr lang="en-US" altLang="zh-TW" sz="1200" dirty="0"/>
              <a:t>input data)</a:t>
            </a:r>
          </a:p>
          <a:p>
            <a:r>
              <a:rPr lang="en-US" altLang="zh-TW" sz="1200" dirty="0"/>
              <a:t>The latent space keeps the most </a:t>
            </a:r>
            <a:r>
              <a:rPr lang="en-US" altLang="zh-TW" sz="1200" dirty="0" err="1"/>
              <a:t>importat</a:t>
            </a:r>
            <a:r>
              <a:rPr lang="en-US" altLang="zh-TW" sz="1200" dirty="0"/>
              <a:t> </a:t>
            </a:r>
            <a:r>
              <a:rPr lang="en-US" altLang="zh-TW" sz="1200" dirty="0" err="1"/>
              <a:t>attrubutes</a:t>
            </a:r>
            <a:r>
              <a:rPr lang="en-US" altLang="zh-TW" sz="1200" dirty="0"/>
              <a:t> of the input data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32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圖片reconstructed(自動修補</a:t>
            </a:r>
            <a:r>
              <a:rPr lang="en-US" altLang="zh-TW" sz="1200" dirty="0"/>
              <a:t>(denoising)</a:t>
            </a:r>
            <a:endParaRPr lang="zh-TW" altLang="en-US" sz="1200" dirty="0"/>
          </a:p>
          <a:p>
            <a:r>
              <a:rPr lang="zh-TW" altLang="en-US" sz="1200" dirty="0"/>
              <a:t> 變聲</a:t>
            </a:r>
          </a:p>
          <a:p>
            <a:r>
              <a:rPr lang="zh-TW" altLang="en-US" sz="1200" dirty="0"/>
              <a:t> 文章摘要 </a:t>
            </a:r>
            <a:r>
              <a:rPr lang="en-US" altLang="zh-TW" sz="1200" dirty="0"/>
              <a:t>(encode</a:t>
            </a:r>
            <a:r>
              <a:rPr lang="zh-TW" altLang="en-US" sz="1200" dirty="0"/>
              <a:t>的部分</a:t>
            </a:r>
            <a:r>
              <a:rPr lang="en-US" altLang="zh-TW" sz="1200" dirty="0"/>
              <a:t>)</a:t>
            </a:r>
            <a:endParaRPr lang="en-US" altLang="zh-TW" dirty="0"/>
          </a:p>
          <a:p>
            <a:r>
              <a:rPr lang="zh-TW" altLang="en-US" sz="1200" dirty="0"/>
              <a:t>圖片reconstructed(自動修補</a:t>
            </a:r>
            <a:r>
              <a:rPr lang="en-US" altLang="zh-TW" sz="1200" dirty="0"/>
              <a:t>(denoising)</a:t>
            </a:r>
            <a:endParaRPr lang="zh-TW" altLang="en-US" sz="1200" dirty="0"/>
          </a:p>
          <a:p>
            <a:r>
              <a:rPr lang="zh-TW" altLang="en-US" sz="1200" dirty="0"/>
              <a:t> 變聲</a:t>
            </a:r>
          </a:p>
          <a:p>
            <a:r>
              <a:rPr lang="zh-TW" altLang="en-US" sz="1200" dirty="0"/>
              <a:t> 文章摘要</a:t>
            </a:r>
          </a:p>
          <a:p>
            <a:r>
              <a:rPr lang="zh-TW" altLang="en-US" sz="1200" dirty="0"/>
              <a:t> generator(就是decoder的部分</a:t>
            </a:r>
          </a:p>
          <a:p>
            <a:r>
              <a:rPr lang="zh-TW" altLang="en-US" sz="1200" dirty="0"/>
              <a:t> anomaly detection(異常檢測</a:t>
            </a:r>
            <a:endParaRPr lang="en-US" altLang="zh-TW" sz="1200" dirty="0"/>
          </a:p>
          <a:p>
            <a:endParaRPr lang="zh-TW" altLang="en-US" sz="1200" dirty="0"/>
          </a:p>
          <a:p>
            <a:r>
              <a:rPr lang="zh-TW" altLang="en-US" sz="1200" dirty="0"/>
              <a:t> generator(就是decoder的部分</a:t>
            </a:r>
          </a:p>
          <a:p>
            <a:r>
              <a:rPr lang="zh-TW" altLang="en-US" sz="1200" dirty="0"/>
              <a:t> anomaly detection(異常檢測</a:t>
            </a:r>
            <a:endParaRPr lang="en-US" altLang="zh-TW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1870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圖片reconstructed(自動修補</a:t>
            </a:r>
            <a:r>
              <a:rPr lang="en-US" altLang="zh-TW" sz="1200" dirty="0"/>
              <a:t>(denoising)</a:t>
            </a:r>
            <a:endParaRPr lang="zh-TW" altLang="en-US" sz="1200" dirty="0"/>
          </a:p>
          <a:p>
            <a:r>
              <a:rPr lang="zh-TW" altLang="en-US" sz="1200" dirty="0"/>
              <a:t> 變聲</a:t>
            </a:r>
          </a:p>
          <a:p>
            <a:r>
              <a:rPr lang="zh-TW" altLang="en-US" sz="1200" dirty="0"/>
              <a:t> 文章摘要 </a:t>
            </a:r>
            <a:r>
              <a:rPr lang="en-US" altLang="zh-TW" sz="1200" dirty="0"/>
              <a:t>(encode</a:t>
            </a:r>
            <a:r>
              <a:rPr lang="zh-TW" altLang="en-US" sz="1200" dirty="0"/>
              <a:t>的部分</a:t>
            </a:r>
            <a:r>
              <a:rPr lang="en-US" altLang="zh-TW" sz="1200" dirty="0"/>
              <a:t>)</a:t>
            </a:r>
            <a:endParaRPr lang="en-US" altLang="zh-TW" dirty="0"/>
          </a:p>
          <a:p>
            <a:r>
              <a:rPr lang="zh-TW" altLang="en-US" sz="1200" dirty="0"/>
              <a:t>圖片reconstructed(自動修補</a:t>
            </a:r>
            <a:r>
              <a:rPr lang="en-US" altLang="zh-TW" sz="1200" dirty="0"/>
              <a:t>(denoising)</a:t>
            </a:r>
            <a:endParaRPr lang="zh-TW" altLang="en-US" sz="1200" dirty="0"/>
          </a:p>
          <a:p>
            <a:r>
              <a:rPr lang="zh-TW" altLang="en-US" sz="1200" dirty="0"/>
              <a:t> 變聲</a:t>
            </a:r>
          </a:p>
          <a:p>
            <a:r>
              <a:rPr lang="zh-TW" altLang="en-US" sz="1200" dirty="0"/>
              <a:t> 文章摘要</a:t>
            </a:r>
          </a:p>
          <a:p>
            <a:r>
              <a:rPr lang="zh-TW" altLang="en-US" sz="1200" dirty="0"/>
              <a:t> generator(就是decoder的部分</a:t>
            </a:r>
          </a:p>
          <a:p>
            <a:r>
              <a:rPr lang="zh-TW" altLang="en-US" sz="1200" dirty="0"/>
              <a:t> anomaly detection(異常檢測</a:t>
            </a:r>
            <a:endParaRPr lang="en-US" altLang="zh-TW" sz="1200" dirty="0"/>
          </a:p>
          <a:p>
            <a:endParaRPr lang="zh-TW" altLang="en-US" sz="1200" dirty="0"/>
          </a:p>
          <a:p>
            <a:r>
              <a:rPr lang="zh-TW" altLang="en-US" sz="1200" dirty="0"/>
              <a:t> generator(就是decoder的部分</a:t>
            </a:r>
          </a:p>
          <a:p>
            <a:r>
              <a:rPr lang="zh-TW" altLang="en-US" sz="1200" dirty="0"/>
              <a:t> anomaly detection(異常檢測</a:t>
            </a:r>
            <a:endParaRPr lang="en-US" altLang="zh-TW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314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圖片reconstructed(自動修補</a:t>
            </a:r>
            <a:r>
              <a:rPr lang="en-US" altLang="zh-TW" sz="1200" dirty="0"/>
              <a:t>(denoising)</a:t>
            </a:r>
            <a:endParaRPr lang="zh-TW" altLang="en-US" sz="1200" dirty="0"/>
          </a:p>
          <a:p>
            <a:r>
              <a:rPr lang="zh-TW" altLang="en-US" sz="1200" dirty="0"/>
              <a:t> 變聲</a:t>
            </a:r>
          </a:p>
          <a:p>
            <a:r>
              <a:rPr lang="zh-TW" altLang="en-US" sz="1200" dirty="0"/>
              <a:t> 文章摘要 </a:t>
            </a:r>
            <a:r>
              <a:rPr lang="en-US" altLang="zh-TW" sz="1200" dirty="0"/>
              <a:t>(encode</a:t>
            </a:r>
            <a:r>
              <a:rPr lang="zh-TW" altLang="en-US" sz="1200" dirty="0"/>
              <a:t>的部分</a:t>
            </a:r>
            <a:r>
              <a:rPr lang="en-US" altLang="zh-TW" sz="1200" dirty="0"/>
              <a:t>)</a:t>
            </a:r>
            <a:endParaRPr lang="en-US" altLang="zh-TW" dirty="0"/>
          </a:p>
          <a:p>
            <a:r>
              <a:rPr lang="zh-TW" altLang="en-US" sz="1200" dirty="0"/>
              <a:t>圖片reconstructed(自動修補</a:t>
            </a:r>
            <a:r>
              <a:rPr lang="en-US" altLang="zh-TW" sz="1200" dirty="0"/>
              <a:t>(denoising)</a:t>
            </a:r>
            <a:endParaRPr lang="zh-TW" altLang="en-US" sz="1200" dirty="0"/>
          </a:p>
          <a:p>
            <a:r>
              <a:rPr lang="zh-TW" altLang="en-US" sz="1200" dirty="0"/>
              <a:t> 變聲</a:t>
            </a:r>
          </a:p>
          <a:p>
            <a:r>
              <a:rPr lang="zh-TW" altLang="en-US" sz="1200" dirty="0"/>
              <a:t> 文章摘要</a:t>
            </a:r>
          </a:p>
          <a:p>
            <a:r>
              <a:rPr lang="zh-TW" altLang="en-US" sz="1200" dirty="0"/>
              <a:t> generator(就是decoder的部分</a:t>
            </a:r>
          </a:p>
          <a:p>
            <a:r>
              <a:rPr lang="zh-TW" altLang="en-US" sz="1200" dirty="0"/>
              <a:t> anomaly detection(異常檢測</a:t>
            </a:r>
            <a:endParaRPr lang="en-US" altLang="zh-TW" sz="1200" dirty="0"/>
          </a:p>
          <a:p>
            <a:endParaRPr lang="zh-TW" altLang="en-US" sz="1200" dirty="0"/>
          </a:p>
          <a:p>
            <a:r>
              <a:rPr lang="zh-TW" altLang="en-US" sz="1200" dirty="0"/>
              <a:t> generator(就是decoder的部分</a:t>
            </a:r>
          </a:p>
          <a:p>
            <a:r>
              <a:rPr lang="zh-TW" altLang="en-US" sz="1200" dirty="0"/>
              <a:t> anomaly detection(異常檢測</a:t>
            </a:r>
            <a:endParaRPr lang="en-US" altLang="zh-TW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318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圖片reconstructed(自動修補</a:t>
            </a:r>
            <a:r>
              <a:rPr lang="en-US" altLang="zh-TW" sz="1200" dirty="0"/>
              <a:t>(denoising)</a:t>
            </a:r>
            <a:endParaRPr lang="zh-TW" altLang="en-US" sz="1200" dirty="0"/>
          </a:p>
          <a:p>
            <a:r>
              <a:rPr lang="zh-TW" altLang="en-US" sz="1200" dirty="0"/>
              <a:t> 變聲</a:t>
            </a:r>
          </a:p>
          <a:p>
            <a:r>
              <a:rPr lang="zh-TW" altLang="en-US" sz="1200" dirty="0"/>
              <a:t> 文章摘要 </a:t>
            </a:r>
            <a:r>
              <a:rPr lang="en-US" altLang="zh-TW" sz="1200" dirty="0"/>
              <a:t>(encode</a:t>
            </a:r>
            <a:r>
              <a:rPr lang="zh-TW" altLang="en-US" sz="1200" dirty="0"/>
              <a:t>的部分</a:t>
            </a:r>
            <a:r>
              <a:rPr lang="en-US" altLang="zh-TW" sz="1200" dirty="0"/>
              <a:t>)</a:t>
            </a:r>
            <a:endParaRPr lang="en-US" altLang="zh-TW" dirty="0"/>
          </a:p>
          <a:p>
            <a:r>
              <a:rPr lang="zh-TW" altLang="en-US" sz="1200" dirty="0"/>
              <a:t>圖片reconstructed(自動修補</a:t>
            </a:r>
            <a:r>
              <a:rPr lang="en-US" altLang="zh-TW" sz="1200" dirty="0"/>
              <a:t>(denoising)</a:t>
            </a:r>
            <a:endParaRPr lang="zh-TW" altLang="en-US" sz="1200" dirty="0"/>
          </a:p>
          <a:p>
            <a:r>
              <a:rPr lang="zh-TW" altLang="en-US" sz="1200" dirty="0"/>
              <a:t> 變聲</a:t>
            </a:r>
          </a:p>
          <a:p>
            <a:r>
              <a:rPr lang="zh-TW" altLang="en-US" sz="1200" dirty="0"/>
              <a:t> 文章摘要</a:t>
            </a:r>
          </a:p>
          <a:p>
            <a:r>
              <a:rPr lang="zh-TW" altLang="en-US" sz="1200" dirty="0"/>
              <a:t> generator(就是decoder的部分</a:t>
            </a:r>
          </a:p>
          <a:p>
            <a:r>
              <a:rPr lang="zh-TW" altLang="en-US" sz="1200" dirty="0"/>
              <a:t> anomaly detection(異常檢測</a:t>
            </a:r>
            <a:endParaRPr lang="en-US" altLang="zh-TW" sz="1200" dirty="0"/>
          </a:p>
          <a:p>
            <a:endParaRPr lang="zh-TW" altLang="en-US" sz="1200" dirty="0"/>
          </a:p>
          <a:p>
            <a:r>
              <a:rPr lang="zh-TW" altLang="en-US" sz="1200" dirty="0"/>
              <a:t> generator(就是decoder的部分</a:t>
            </a:r>
          </a:p>
          <a:p>
            <a:r>
              <a:rPr lang="zh-TW" altLang="en-US" sz="1200" dirty="0"/>
              <a:t> anomaly detection(異常檢測</a:t>
            </a:r>
            <a:endParaRPr lang="en-US" altLang="zh-TW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6518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透過</a:t>
            </a:r>
            <a:r>
              <a:rPr lang="en-US" altLang="zh-TW" dirty="0"/>
              <a:t>MSE</a:t>
            </a:r>
            <a:r>
              <a:rPr lang="zh-TW" altLang="en-US" dirty="0"/>
              <a:t>計算</a:t>
            </a:r>
            <a:r>
              <a:rPr lang="en-US" altLang="zh-TW" dirty="0"/>
              <a:t>loss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9461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2639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非線性相較於線性更能處理複雜結構，也可以將特徵提取後重建照片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1063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我們如何將文字輸入到電腦裡面去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617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One hot encoding </a:t>
            </a:r>
            <a:r>
              <a:rPr lang="zh-TW" altLang="en-US" dirty="0"/>
              <a:t> 缺點</a:t>
            </a:r>
            <a:r>
              <a:rPr lang="en-US" altLang="zh-TW" dirty="0"/>
              <a:t>:</a:t>
            </a:r>
            <a:r>
              <a:rPr lang="zh-TW" altLang="en-US" dirty="0"/>
              <a:t>字跟字之間是沒有任何關聯的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Word class: </a:t>
            </a:r>
            <a:r>
              <a:rPr lang="zh-TW" altLang="en-US" dirty="0"/>
              <a:t>將同一類的放在一起， 缺點</a:t>
            </a:r>
            <a:r>
              <a:rPr lang="en-US" altLang="zh-TW" dirty="0"/>
              <a:t>:</a:t>
            </a:r>
            <a:r>
              <a:rPr lang="zh-TW" altLang="en-US" dirty="0"/>
              <a:t>分類太粗糙了 </a:t>
            </a:r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class 1</a:t>
            </a:r>
            <a:r>
              <a:rPr lang="zh-TW" altLang="en-US" dirty="0"/>
              <a:t>中</a:t>
            </a:r>
            <a:r>
              <a:rPr lang="en-US" altLang="zh-TW" dirty="0"/>
              <a:t>dog cat</a:t>
            </a:r>
            <a:r>
              <a:rPr lang="zh-TW" altLang="en-US" dirty="0"/>
              <a:t>是哺乳類，所以在</a:t>
            </a:r>
            <a:r>
              <a:rPr lang="en-US" altLang="zh-TW" dirty="0"/>
              <a:t>class 1 </a:t>
            </a:r>
            <a:r>
              <a:rPr lang="zh-TW" altLang="en-US" dirty="0"/>
              <a:t>中看不出哺乳類和鳥類的區別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Word Embedding: </a:t>
            </a:r>
            <a:r>
              <a:rPr lang="zh-TW" altLang="en-US" dirty="0"/>
              <a:t>每個文字都用一個向量去表示他，當某些文字語意比較相近時，就會比較靠近一點 </a:t>
            </a:r>
            <a:r>
              <a:rPr lang="en-US" altLang="zh-TW" dirty="0"/>
              <a:t>EX </a:t>
            </a:r>
            <a:r>
              <a:rPr lang="zh-TW" altLang="en-US" dirty="0"/>
              <a:t>雖然</a:t>
            </a:r>
            <a:r>
              <a:rPr lang="en-US" altLang="zh-TW" dirty="0"/>
              <a:t>dog cat rabbit bird</a:t>
            </a:r>
            <a:r>
              <a:rPr lang="zh-TW" altLang="en-US" dirty="0"/>
              <a:t>都是動物，但是前三個都哺乳類 所以向量中有較相近的值，所以跟鳥類還是會有一點距離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596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在過去，</a:t>
            </a:r>
            <a:r>
              <a:rPr lang="en-US" altLang="zh-TW" dirty="0"/>
              <a:t>word embedding</a:t>
            </a:r>
            <a:r>
              <a:rPr lang="zh-TW" altLang="en-US" dirty="0"/>
              <a:t>只要是同一個</a:t>
            </a:r>
            <a:r>
              <a:rPr lang="en-US" altLang="zh-TW" dirty="0"/>
              <a:t>type</a:t>
            </a:r>
            <a:r>
              <a:rPr lang="zh-TW" altLang="en-US" dirty="0"/>
              <a:t>就都是同樣的</a:t>
            </a:r>
            <a:r>
              <a:rPr lang="en-US" altLang="zh-TW" dirty="0"/>
              <a:t>embedding</a:t>
            </a:r>
            <a:r>
              <a:rPr lang="zh-TW" altLang="en-US" dirty="0"/>
              <a:t>，就是語意都一樣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但是實際中同樣的</a:t>
            </a:r>
            <a:r>
              <a:rPr lang="en-US" altLang="zh-TW" dirty="0"/>
              <a:t>type</a:t>
            </a:r>
            <a:r>
              <a:rPr lang="zh-TW" altLang="en-US" dirty="0"/>
              <a:t>有不一樣的</a:t>
            </a:r>
            <a:r>
              <a:rPr lang="en-US" altLang="zh-TW" dirty="0"/>
              <a:t>token</a:t>
            </a:r>
            <a:r>
              <a:rPr lang="zh-TW" altLang="en-US" dirty="0"/>
              <a:t>，</a:t>
            </a:r>
            <a:r>
              <a:rPr lang="en-US" altLang="zh-TW" dirty="0"/>
              <a:t>bank</a:t>
            </a:r>
            <a:r>
              <a:rPr lang="zh-TW" altLang="en-US" dirty="0"/>
              <a:t>在句子中，有四個</a:t>
            </a:r>
            <a:r>
              <a:rPr lang="en-US" altLang="zh-TW" dirty="0"/>
              <a:t>tokens</a:t>
            </a:r>
            <a:r>
              <a:rPr lang="zh-TW" altLang="en-US" dirty="0"/>
              <a:t>但是他們都是同一個</a:t>
            </a:r>
            <a:r>
              <a:rPr lang="en-US" altLang="zh-TW" dirty="0"/>
              <a:t>type</a:t>
            </a:r>
            <a:r>
              <a:rPr lang="zh-TW" altLang="en-US" dirty="0"/>
              <a:t>，舉例來說一二句的</a:t>
            </a:r>
            <a:r>
              <a:rPr lang="en-US" altLang="zh-TW" dirty="0"/>
              <a:t>bank</a:t>
            </a:r>
            <a:r>
              <a:rPr lang="zh-TW" altLang="en-US" dirty="0"/>
              <a:t>是銀行的意思，因從上下文中都有</a:t>
            </a:r>
            <a:r>
              <a:rPr lang="en-US" altLang="zh-TW" dirty="0"/>
              <a:t>money</a:t>
            </a:r>
            <a:r>
              <a:rPr lang="zh-TW" altLang="en-US" dirty="0"/>
              <a:t>，三四句的</a:t>
            </a:r>
            <a:r>
              <a:rPr lang="en-US" altLang="zh-TW" dirty="0"/>
              <a:t>bank</a:t>
            </a:r>
            <a:r>
              <a:rPr lang="zh-TW" altLang="en-US" dirty="0"/>
              <a:t>指的是河堤，因為上下文中有</a:t>
            </a:r>
            <a:r>
              <a:rPr lang="en-US" altLang="zh-TW" dirty="0"/>
              <a:t>river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所以我們希望機器能夠知道說不同的句子中相同的</a:t>
            </a:r>
            <a:r>
              <a:rPr lang="en-US" altLang="zh-TW" dirty="0"/>
              <a:t>bank</a:t>
            </a:r>
            <a:r>
              <a:rPr lang="zh-TW" altLang="en-US" dirty="0"/>
              <a:t>有不同的意思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966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ELMO </a:t>
            </a:r>
            <a:r>
              <a:rPr lang="zh-TW" altLang="en-US" dirty="0"/>
              <a:t>是</a:t>
            </a:r>
            <a:r>
              <a:rPr lang="en-US" altLang="zh-TW" dirty="0"/>
              <a:t>RNN-based language models</a:t>
            </a:r>
            <a:r>
              <a:rPr lang="zh-TW" altLang="en-US" dirty="0"/>
              <a:t>，所以不需要</a:t>
            </a:r>
            <a:r>
              <a:rPr lang="en-US" altLang="zh-TW" dirty="0"/>
              <a:t>label</a:t>
            </a:r>
            <a:r>
              <a:rPr lang="zh-TW" altLang="en-US" dirty="0"/>
              <a:t>，只需要找一大堆句子就可以訓練</a:t>
            </a:r>
            <a:r>
              <a:rPr lang="en-US" altLang="zh-TW" dirty="0"/>
              <a:t>ELMO</a:t>
            </a:r>
          </a:p>
          <a:p>
            <a:r>
              <a:rPr lang="en-US" altLang="zh-TW" dirty="0"/>
              <a:t>EX</a:t>
            </a:r>
            <a:r>
              <a:rPr lang="zh-TW" altLang="en-US" dirty="0"/>
              <a:t> 輸入</a:t>
            </a:r>
            <a:r>
              <a:rPr lang="en-US" altLang="zh-TW" dirty="0"/>
              <a:t>RNN begin of sentence</a:t>
            </a:r>
            <a:r>
              <a:rPr lang="zh-TW" altLang="en-US" dirty="0"/>
              <a:t>輸出潮水，輸入潮水就輸出退了</a:t>
            </a:r>
            <a:r>
              <a:rPr lang="en-US" altLang="zh-TW" dirty="0"/>
              <a:t>…….. RNN-based language models</a:t>
            </a:r>
            <a:r>
              <a:rPr lang="zh-TW" altLang="en-US" dirty="0"/>
              <a:t>就是去預測下一個字是甚麼</a:t>
            </a:r>
            <a:endParaRPr lang="en-US" altLang="zh-TW" dirty="0"/>
          </a:p>
          <a:p>
            <a:r>
              <a:rPr lang="zh-TW" altLang="en-US" dirty="0"/>
              <a:t>那我們就只要抽取紅色區塊的</a:t>
            </a:r>
            <a:r>
              <a:rPr lang="en-US" altLang="zh-TW" dirty="0"/>
              <a:t>embedding</a:t>
            </a:r>
            <a:r>
              <a:rPr lang="zh-TW" altLang="en-US" dirty="0"/>
              <a:t>就知道退了的</a:t>
            </a:r>
            <a:r>
              <a:rPr lang="en-US" altLang="zh-TW" dirty="0"/>
              <a:t>vector</a:t>
            </a:r>
            <a:r>
              <a:rPr lang="zh-TW" altLang="en-US" dirty="0"/>
              <a:t>是什麼，在句子中三個的退了都會有不同的</a:t>
            </a:r>
            <a:r>
              <a:rPr lang="en-US" altLang="zh-TW" dirty="0"/>
              <a:t>embedding</a:t>
            </a:r>
            <a:r>
              <a:rPr lang="zh-TW" altLang="en-US" dirty="0"/>
              <a:t>因為</a:t>
            </a:r>
            <a:r>
              <a:rPr lang="en-US" altLang="zh-TW" dirty="0"/>
              <a:t>RNN</a:t>
            </a:r>
            <a:r>
              <a:rPr lang="zh-TW" altLang="en-US" dirty="0"/>
              <a:t>會參考前面的字</a:t>
            </a:r>
            <a:endParaRPr lang="en-US" altLang="zh-TW" dirty="0"/>
          </a:p>
          <a:p>
            <a:r>
              <a:rPr lang="zh-TW" altLang="en-US" dirty="0"/>
              <a:t>這就是</a:t>
            </a:r>
            <a:r>
              <a:rPr lang="en-US" altLang="zh-TW" dirty="0"/>
              <a:t>ELMO</a:t>
            </a:r>
            <a:r>
              <a:rPr lang="zh-TW" altLang="en-US" dirty="0"/>
              <a:t>的基本概念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5001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但是有人覺得這樣只考慮了前文，沒考慮後文，所以就</a:t>
            </a:r>
            <a:r>
              <a:rPr lang="en-US" altLang="zh-TW" dirty="0"/>
              <a:t>train</a:t>
            </a:r>
            <a:r>
              <a:rPr lang="zh-TW" altLang="en-US" dirty="0"/>
              <a:t>一個反向的</a:t>
            </a:r>
            <a:r>
              <a:rPr lang="en-US" altLang="zh-TW" dirty="0"/>
              <a:t>RNN</a:t>
            </a:r>
            <a:r>
              <a:rPr lang="zh-TW" altLang="en-US" dirty="0"/>
              <a:t>，所以現在我們不只考慮前文也考慮了後文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9815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r>
              <a:rPr lang="zh-TW" altLang="en-US" dirty="0"/>
              <a:t>也可以是</a:t>
            </a:r>
            <a:r>
              <a:rPr lang="en-US" altLang="zh-TW" dirty="0"/>
              <a:t>deep</a:t>
            </a:r>
            <a:r>
              <a:rPr lang="zh-TW" altLang="en-US" dirty="0"/>
              <a:t>，但是我們要用哪一個呢</a:t>
            </a:r>
            <a:r>
              <a:rPr lang="en-US" altLang="zh-TW" dirty="0"/>
              <a:t>?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131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所以假設今天用了兩層的</a:t>
            </a:r>
            <a:r>
              <a:rPr lang="en-US" altLang="zh-TW" dirty="0"/>
              <a:t>RNN</a:t>
            </a:r>
            <a:r>
              <a:rPr lang="zh-TW" altLang="en-US" dirty="0"/>
              <a:t>，我們得到兩個</a:t>
            </a:r>
            <a:r>
              <a:rPr lang="en-US" altLang="zh-TW" dirty="0"/>
              <a:t>embedding</a:t>
            </a:r>
            <a:r>
              <a:rPr lang="zh-TW" altLang="en-US" dirty="0"/>
              <a:t>，把它加起來一起用，但是怎麼加呢，把第一層</a:t>
            </a:r>
            <a:r>
              <a:rPr lang="en-US" altLang="zh-TW" dirty="0"/>
              <a:t>embedding</a:t>
            </a:r>
            <a:r>
              <a:rPr lang="zh-TW" altLang="en-US" dirty="0"/>
              <a:t>乘上阿法</a:t>
            </a:r>
            <a:r>
              <a:rPr lang="en-US" altLang="zh-TW" dirty="0"/>
              <a:t>one</a:t>
            </a:r>
            <a:r>
              <a:rPr lang="zh-TW" altLang="en-US" dirty="0"/>
              <a:t>，把第二層</a:t>
            </a:r>
            <a:r>
              <a:rPr lang="en-US" altLang="zh-TW" dirty="0"/>
              <a:t>embedding</a:t>
            </a:r>
            <a:r>
              <a:rPr lang="zh-TW" altLang="en-US" dirty="0"/>
              <a:t>乘上阿法</a:t>
            </a:r>
            <a:r>
              <a:rPr lang="en-US" altLang="zh-TW" dirty="0"/>
              <a:t>two</a:t>
            </a:r>
            <a:r>
              <a:rPr lang="zh-TW" altLang="en-US" dirty="0"/>
              <a:t>，在把藍色加起來的</a:t>
            </a:r>
            <a:r>
              <a:rPr lang="en-US" altLang="zh-TW" dirty="0"/>
              <a:t>embedding</a:t>
            </a:r>
            <a:r>
              <a:rPr lang="zh-TW" altLang="en-US" dirty="0"/>
              <a:t>加起來去做接下來的</a:t>
            </a:r>
            <a:r>
              <a:rPr lang="en-US" altLang="zh-TW" dirty="0"/>
              <a:t>task</a:t>
            </a:r>
          </a:p>
          <a:p>
            <a:r>
              <a:rPr lang="zh-TW" altLang="en-US" dirty="0"/>
              <a:t>但是阿法</a:t>
            </a:r>
            <a:r>
              <a:rPr lang="en-US" altLang="zh-TW" dirty="0"/>
              <a:t>one two</a:t>
            </a:r>
            <a:r>
              <a:rPr lang="zh-TW" altLang="en-US" dirty="0"/>
              <a:t>怎麼來的呢</a:t>
            </a:r>
            <a:r>
              <a:rPr lang="en-US" altLang="zh-TW" dirty="0"/>
              <a:t>? </a:t>
            </a:r>
            <a:r>
              <a:rPr lang="zh-TW" altLang="en-US" dirty="0"/>
              <a:t>我們</a:t>
            </a:r>
            <a:r>
              <a:rPr lang="en-US" altLang="zh-TW" dirty="0"/>
              <a:t>learn</a:t>
            </a:r>
            <a:r>
              <a:rPr lang="zh-TW" altLang="en-US" dirty="0"/>
              <a:t>出來的，首先我們要先決定要做甚麼</a:t>
            </a:r>
            <a:r>
              <a:rPr lang="en-US" altLang="zh-TW" dirty="0"/>
              <a:t>task</a:t>
            </a:r>
            <a:r>
              <a:rPr lang="zh-TW" altLang="en-US" dirty="0"/>
              <a:t>，例如</a:t>
            </a:r>
            <a:r>
              <a:rPr lang="en-US" altLang="zh-TW" dirty="0"/>
              <a:t>QA</a:t>
            </a:r>
            <a:r>
              <a:rPr lang="zh-TW" altLang="en-US" dirty="0"/>
              <a:t>的</a:t>
            </a:r>
            <a:r>
              <a:rPr lang="en-US" altLang="zh-TW" dirty="0"/>
              <a:t>task</a:t>
            </a:r>
            <a:r>
              <a:rPr lang="zh-TW" altLang="en-US" dirty="0"/>
              <a:t>，把阿法</a:t>
            </a:r>
            <a:r>
              <a:rPr lang="en-US" altLang="zh-TW" dirty="0"/>
              <a:t>one two</a:t>
            </a:r>
            <a:r>
              <a:rPr lang="zh-TW" altLang="en-US" dirty="0"/>
              <a:t>跟要做的</a:t>
            </a:r>
            <a:r>
              <a:rPr lang="en-US" altLang="zh-TW" dirty="0"/>
              <a:t>task</a:t>
            </a:r>
            <a:r>
              <a:rPr lang="zh-TW" altLang="en-US" dirty="0"/>
              <a:t>一起</a:t>
            </a:r>
            <a:r>
              <a:rPr lang="en-US" altLang="zh-TW" dirty="0"/>
              <a:t>train</a:t>
            </a:r>
            <a:r>
              <a:rPr lang="zh-TW" altLang="en-US" dirty="0"/>
              <a:t>出來</a:t>
            </a:r>
            <a:endParaRPr lang="en-US" altLang="zh-TW" dirty="0"/>
          </a:p>
          <a:p>
            <a:r>
              <a:rPr lang="zh-TW" altLang="en-US" dirty="0"/>
              <a:t>例如</a:t>
            </a:r>
            <a:r>
              <a:rPr lang="en-US" altLang="zh-TW" dirty="0" err="1"/>
              <a:t>Coref</a:t>
            </a:r>
            <a:r>
              <a:rPr lang="zh-TW" altLang="en-US" dirty="0"/>
              <a:t>就是找出代名詞</a:t>
            </a:r>
            <a:r>
              <a:rPr lang="en-US" altLang="zh-TW" dirty="0"/>
              <a:t>(it)</a:t>
            </a:r>
            <a:r>
              <a:rPr lang="zh-TW" altLang="en-US" dirty="0"/>
              <a:t>代表甚麼，就需要較大的第一層</a:t>
            </a:r>
            <a:r>
              <a:rPr lang="en-US" altLang="zh-TW" dirty="0"/>
              <a:t>embedding</a:t>
            </a:r>
            <a:r>
              <a:rPr lang="zh-TW" altLang="en-US" dirty="0"/>
              <a:t>，故阿法</a:t>
            </a:r>
            <a:r>
              <a:rPr lang="en-US" altLang="zh-TW" dirty="0"/>
              <a:t>one</a:t>
            </a:r>
            <a:r>
              <a:rPr lang="zh-TW" altLang="en-US" dirty="0"/>
              <a:t>大一點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649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BERT</a:t>
            </a:r>
            <a:r>
              <a:rPr lang="zh-TW" altLang="en-US" dirty="0"/>
              <a:t>的架構就是</a:t>
            </a:r>
            <a:r>
              <a:rPr lang="en-US" altLang="zh-TW" dirty="0"/>
              <a:t>transformer</a:t>
            </a:r>
            <a:r>
              <a:rPr lang="zh-TW" altLang="en-US" dirty="0"/>
              <a:t>的</a:t>
            </a:r>
            <a:r>
              <a:rPr lang="en-US" altLang="zh-TW" dirty="0"/>
              <a:t>encoder</a:t>
            </a:r>
          </a:p>
          <a:p>
            <a:r>
              <a:rPr lang="en-US" altLang="zh-TW" dirty="0"/>
              <a:t>Encoder</a:t>
            </a:r>
            <a:r>
              <a:rPr lang="zh-TW" altLang="en-US" dirty="0"/>
              <a:t>只需要很大量的文字不需要</a:t>
            </a:r>
            <a:r>
              <a:rPr lang="en-US" altLang="zh-TW" dirty="0"/>
              <a:t>annotation</a:t>
            </a:r>
            <a:r>
              <a:rPr lang="zh-TW" altLang="en-US" dirty="0"/>
              <a:t>就可以</a:t>
            </a:r>
            <a:r>
              <a:rPr lang="en-US" altLang="zh-TW" dirty="0"/>
              <a:t>train</a:t>
            </a:r>
            <a:r>
              <a:rPr lang="zh-TW" altLang="en-US" dirty="0"/>
              <a:t>起來</a:t>
            </a:r>
            <a:endParaRPr lang="en-US" altLang="zh-TW" dirty="0"/>
          </a:p>
          <a:p>
            <a:r>
              <a:rPr lang="en-US" altLang="zh-TW" dirty="0"/>
              <a:t>BERT</a:t>
            </a:r>
            <a:r>
              <a:rPr lang="zh-TW" altLang="en-US" dirty="0"/>
              <a:t>做的事情就是把文字丟進去，輸出個別的</a:t>
            </a:r>
            <a:r>
              <a:rPr lang="en-US" altLang="zh-TW" dirty="0"/>
              <a:t>embedding3</a:t>
            </a:r>
          </a:p>
          <a:p>
            <a:r>
              <a:rPr lang="zh-TW" altLang="en-US" dirty="0"/>
              <a:t>以上範例為詞</a:t>
            </a:r>
            <a:r>
              <a:rPr lang="en-US" altLang="zh-TW" dirty="0"/>
              <a:t>EX</a:t>
            </a:r>
            <a:r>
              <a:rPr lang="zh-TW" altLang="en-US" dirty="0"/>
              <a:t>潮水，潮跟水分別為字，但是中文的詞太多了，這樣</a:t>
            </a:r>
            <a:r>
              <a:rPr lang="en-US" altLang="zh-TW" dirty="0"/>
              <a:t>vector</a:t>
            </a:r>
            <a:r>
              <a:rPr lang="zh-TW" altLang="en-US" dirty="0"/>
              <a:t>會太長，但常用的字是有限的</a:t>
            </a:r>
            <a:r>
              <a:rPr lang="en-US" altLang="zh-TW" dirty="0"/>
              <a:t>(</a:t>
            </a:r>
            <a:r>
              <a:rPr lang="zh-TW" altLang="en-US" dirty="0"/>
              <a:t>約</a:t>
            </a:r>
            <a:r>
              <a:rPr lang="en-US" altLang="zh-TW" dirty="0"/>
              <a:t>4000</a:t>
            </a:r>
            <a:r>
              <a:rPr lang="zh-TW" altLang="en-US" dirty="0"/>
              <a:t>多個</a:t>
            </a:r>
            <a:r>
              <a:rPr lang="en-US" altLang="zh-TW" dirty="0"/>
              <a:t>)</a:t>
            </a:r>
            <a:r>
              <a:rPr lang="zh-TW" altLang="en-US" dirty="0"/>
              <a:t>，所以如果改成輸入都為中文的字的話，這樣會相對合適的，因為</a:t>
            </a:r>
            <a:r>
              <a:rPr lang="en-US" altLang="zh-TW" dirty="0"/>
              <a:t>vector</a:t>
            </a:r>
            <a:r>
              <a:rPr lang="zh-TW" altLang="en-US" dirty="0"/>
              <a:t>部會太長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002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但是</a:t>
            </a:r>
            <a:r>
              <a:rPr lang="en-US" altLang="zh-TW" dirty="0"/>
              <a:t>BERT</a:t>
            </a:r>
            <a:r>
              <a:rPr lang="zh-TW" altLang="en-US" dirty="0"/>
              <a:t>只有一大堆沒有</a:t>
            </a:r>
            <a:r>
              <a:rPr lang="en-US" altLang="zh-TW" dirty="0"/>
              <a:t>label</a:t>
            </a:r>
            <a:r>
              <a:rPr lang="zh-TW" altLang="en-US" dirty="0"/>
              <a:t>的</a:t>
            </a:r>
            <a:r>
              <a:rPr lang="en-US" altLang="zh-TW" dirty="0"/>
              <a:t>data</a:t>
            </a:r>
            <a:r>
              <a:rPr lang="zh-TW" altLang="en-US" dirty="0"/>
              <a:t>是怎麼訓練的呢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第一個方法為 </a:t>
            </a:r>
            <a:r>
              <a:rPr lang="en-US" altLang="zh-TW" dirty="0"/>
              <a:t>Masked LM</a:t>
            </a:r>
            <a:r>
              <a:rPr lang="zh-TW" altLang="en-US" dirty="0"/>
              <a:t>，實際運作就是隨機蓋住句子中的一部分，讓</a:t>
            </a:r>
            <a:r>
              <a:rPr lang="en-US" altLang="zh-TW" dirty="0"/>
              <a:t>BERT</a:t>
            </a:r>
            <a:r>
              <a:rPr lang="zh-TW" altLang="en-US" dirty="0"/>
              <a:t>去填克漏字</a:t>
            </a:r>
            <a:endParaRPr lang="en-US" altLang="zh-TW" dirty="0"/>
          </a:p>
          <a:p>
            <a:r>
              <a:rPr lang="zh-TW" altLang="en-US" dirty="0"/>
              <a:t>以例子中 我們把</a:t>
            </a:r>
            <a:r>
              <a:rPr lang="en-US" altLang="zh-TW" dirty="0"/>
              <a:t>MASK</a:t>
            </a:r>
            <a:r>
              <a:rPr lang="zh-TW" altLang="en-US" dirty="0"/>
              <a:t>丟進</a:t>
            </a:r>
            <a:r>
              <a:rPr lang="en-US" altLang="zh-TW" dirty="0"/>
              <a:t>BERT</a:t>
            </a:r>
            <a:r>
              <a:rPr lang="zh-TW" altLang="en-US" dirty="0"/>
              <a:t>中得到</a:t>
            </a:r>
            <a:r>
              <a:rPr lang="en-US" altLang="zh-TW" dirty="0"/>
              <a:t>MASK</a:t>
            </a:r>
            <a:r>
              <a:rPr lang="zh-TW" altLang="en-US" dirty="0"/>
              <a:t>的</a:t>
            </a:r>
            <a:r>
              <a:rPr lang="en-US" altLang="zh-TW" dirty="0"/>
              <a:t>embedding</a:t>
            </a:r>
            <a:r>
              <a:rPr lang="zh-TW" altLang="en-US" dirty="0"/>
              <a:t>，這個</a:t>
            </a:r>
            <a:r>
              <a:rPr lang="en-US" altLang="zh-TW" dirty="0"/>
              <a:t>embedding</a:t>
            </a:r>
            <a:r>
              <a:rPr lang="zh-TW" altLang="en-US" dirty="0"/>
              <a:t>因為</a:t>
            </a:r>
            <a:r>
              <a:rPr lang="en-US" altLang="zh-TW" dirty="0"/>
              <a:t>self attention</a:t>
            </a:r>
            <a:r>
              <a:rPr lang="zh-TW" altLang="en-US" dirty="0"/>
              <a:t>機制所以考慮了句子中其他字，我們在透過</a:t>
            </a:r>
            <a:r>
              <a:rPr lang="en-US" altLang="zh-TW" dirty="0"/>
              <a:t>Linear</a:t>
            </a:r>
            <a:r>
              <a:rPr lang="zh-TW" altLang="en-US" dirty="0"/>
              <a:t> </a:t>
            </a:r>
            <a:r>
              <a:rPr lang="en-US" altLang="zh-TW" dirty="0"/>
              <a:t>classifier</a:t>
            </a:r>
            <a:r>
              <a:rPr lang="zh-TW" altLang="en-US" dirty="0"/>
              <a:t>得到最有可能的</a:t>
            </a:r>
            <a:r>
              <a:rPr lang="en-US" altLang="zh-TW" dirty="0"/>
              <a:t>class</a:t>
            </a:r>
          </a:p>
          <a:p>
            <a:endParaRPr lang="en-US" altLang="zh-TW" dirty="0"/>
          </a:p>
          <a:p>
            <a:r>
              <a:rPr lang="en-US" altLang="zh-TW" dirty="0"/>
              <a:t>EX </a:t>
            </a:r>
            <a:r>
              <a:rPr lang="zh-TW" altLang="en-US" dirty="0"/>
              <a:t>落了、退了在句子中沒有違和感，所以他們就有類似的</a:t>
            </a:r>
            <a:r>
              <a:rPr lang="en-US" altLang="zh-TW" dirty="0"/>
              <a:t>embedding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2983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假设现在有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5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个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example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，先建一个树结构，两两之间计算相似度，然后挑最相似的一对出来，把这两个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merge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，得到一个新的向量，这个向量同时代表第一个和第二个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example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，现在有四个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example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，重新两两计算相似度，再选取最相似的两个，再把它们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merge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起来，然后继续这样操作，最后把红色和绿色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merge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起来，建立出一个树结构。接着，在树上切一刀，如果是切在红色线，就会把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5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个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data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分成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2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类，切在蓝色线，会把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5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个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data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分成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3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类，切在绿色线，会把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5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个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data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分成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4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类。</a:t>
            </a:r>
          </a:p>
          <a:p>
            <a:pPr algn="just"/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K-means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与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HAC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的最大差别是如何决定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cluster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的数目，在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K-means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里面，需要决定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k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的数值是多少，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HAC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不用直接决定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cluster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的数目，只需要决定切在树的哪里。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4151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第二個方法就是讓</a:t>
            </a:r>
            <a:r>
              <a:rPr lang="en-US" altLang="zh-TW" dirty="0"/>
              <a:t>BERT</a:t>
            </a:r>
            <a:r>
              <a:rPr lang="zh-TW" altLang="en-US" dirty="0"/>
              <a:t>去預測兩個句子是不是連在一起的</a:t>
            </a:r>
            <a:r>
              <a:rPr lang="en-US" altLang="zh-TW" dirty="0"/>
              <a:t>or</a:t>
            </a:r>
            <a:r>
              <a:rPr lang="zh-TW" altLang="en-US" dirty="0"/>
              <a:t>分開的，首先使用</a:t>
            </a:r>
            <a:r>
              <a:rPr lang="en-US" altLang="zh-TW" dirty="0"/>
              <a:t>SEP</a:t>
            </a:r>
            <a:r>
              <a:rPr lang="zh-TW" altLang="en-US" dirty="0"/>
              <a:t>這個</a:t>
            </a:r>
            <a:r>
              <a:rPr lang="en-US" altLang="zh-TW" dirty="0"/>
              <a:t>token</a:t>
            </a:r>
            <a:r>
              <a:rPr lang="zh-TW" altLang="en-US" dirty="0"/>
              <a:t>讓</a:t>
            </a:r>
            <a:r>
              <a:rPr lang="en-US" altLang="zh-TW" dirty="0"/>
              <a:t>BERT</a:t>
            </a:r>
            <a:r>
              <a:rPr lang="zh-TW" altLang="en-US" dirty="0"/>
              <a:t>知道句子一二的交界在哪</a:t>
            </a:r>
            <a:endParaRPr lang="en-US" altLang="zh-TW" dirty="0"/>
          </a:p>
          <a:p>
            <a:r>
              <a:rPr lang="zh-TW" altLang="en-US" dirty="0"/>
              <a:t>使用另一個</a:t>
            </a:r>
            <a:r>
              <a:rPr lang="en-US" altLang="zh-TW" dirty="0"/>
              <a:t>token CLS</a:t>
            </a:r>
            <a:r>
              <a:rPr lang="zh-TW" altLang="en-US" dirty="0"/>
              <a:t>讓</a:t>
            </a:r>
            <a:r>
              <a:rPr lang="en-US" altLang="zh-TW" dirty="0"/>
              <a:t>BERT</a:t>
            </a:r>
            <a:r>
              <a:rPr lang="zh-TW" altLang="en-US" dirty="0"/>
              <a:t>輸出</a:t>
            </a:r>
            <a:r>
              <a:rPr lang="en-US" altLang="zh-TW" dirty="0"/>
              <a:t>embedding</a:t>
            </a:r>
            <a:r>
              <a:rPr lang="zh-TW" altLang="en-US" dirty="0"/>
              <a:t>輸入</a:t>
            </a:r>
            <a:r>
              <a:rPr lang="en-US" altLang="zh-TW" dirty="0"/>
              <a:t>linear classifier</a:t>
            </a:r>
            <a:r>
              <a:rPr lang="zh-TW" altLang="en-US" dirty="0"/>
              <a:t>判斷是否需要逗號分開</a:t>
            </a:r>
            <a:endParaRPr lang="en-US" altLang="zh-TW" dirty="0"/>
          </a:p>
          <a:p>
            <a:r>
              <a:rPr lang="zh-TW" altLang="en-US" dirty="0"/>
              <a:t>這裡為甚麼是在句子的最開頭</a:t>
            </a:r>
            <a:r>
              <a:rPr lang="en-US" altLang="zh-TW" dirty="0"/>
              <a:t>?</a:t>
            </a:r>
            <a:r>
              <a:rPr lang="zh-TW" altLang="en-US" dirty="0"/>
              <a:t>為甚麼不是在最後呢</a:t>
            </a:r>
            <a:r>
              <a:rPr lang="en-US" altLang="zh-TW" dirty="0"/>
              <a:t>?</a:t>
            </a:r>
            <a:r>
              <a:rPr lang="zh-TW" altLang="en-US" dirty="0"/>
              <a:t>讓</a:t>
            </a:r>
            <a:r>
              <a:rPr lang="en-US" altLang="zh-TW" dirty="0"/>
              <a:t>BERT</a:t>
            </a:r>
            <a:r>
              <a:rPr lang="zh-TW" altLang="en-US" dirty="0"/>
              <a:t>看完全部的句子在判斷</a:t>
            </a:r>
            <a:endParaRPr lang="en-US" altLang="zh-TW" dirty="0"/>
          </a:p>
          <a:p>
            <a:r>
              <a:rPr lang="zh-TW" altLang="en-US" dirty="0"/>
              <a:t>如果今天是使用正向的</a:t>
            </a:r>
            <a:r>
              <a:rPr lang="en-US" altLang="zh-TW" dirty="0"/>
              <a:t>RNN</a:t>
            </a:r>
            <a:r>
              <a:rPr lang="zh-TW" altLang="en-US" dirty="0"/>
              <a:t>，放在最後才會比較合理，因為</a:t>
            </a:r>
            <a:r>
              <a:rPr lang="en-US" altLang="zh-TW" dirty="0"/>
              <a:t>RNN</a:t>
            </a:r>
            <a:r>
              <a:rPr lang="zh-TW" altLang="en-US" dirty="0"/>
              <a:t>才有能力判斷使否需要分開句子</a:t>
            </a:r>
            <a:endParaRPr lang="en-US" altLang="zh-TW" dirty="0"/>
          </a:p>
          <a:p>
            <a:r>
              <a:rPr lang="zh-TW" altLang="en-US" dirty="0"/>
              <a:t>但是</a:t>
            </a:r>
            <a:r>
              <a:rPr lang="en-US" altLang="zh-TW" dirty="0"/>
              <a:t>BERT</a:t>
            </a:r>
            <a:r>
              <a:rPr lang="zh-TW" altLang="en-US" dirty="0"/>
              <a:t>是使用</a:t>
            </a:r>
            <a:r>
              <a:rPr lang="en-US" altLang="zh-TW" dirty="0"/>
              <a:t>transformer</a:t>
            </a:r>
            <a:r>
              <a:rPr lang="zh-TW" altLang="en-US" dirty="0"/>
              <a:t>，而</a:t>
            </a:r>
            <a:r>
              <a:rPr lang="en-US" altLang="zh-TW" dirty="0"/>
              <a:t>transformer</a:t>
            </a:r>
            <a:r>
              <a:rPr lang="zh-TW" altLang="en-US" dirty="0"/>
              <a:t>使用的是</a:t>
            </a:r>
            <a:r>
              <a:rPr lang="en-US" altLang="zh-TW" dirty="0"/>
              <a:t>self attention</a:t>
            </a:r>
            <a:r>
              <a:rPr lang="zh-TW" altLang="en-US" dirty="0"/>
              <a:t>，所以不管</a:t>
            </a:r>
            <a:r>
              <a:rPr lang="en-US" altLang="zh-TW" dirty="0"/>
              <a:t>CLS</a:t>
            </a:r>
            <a:r>
              <a:rPr lang="zh-TW" altLang="en-US" dirty="0"/>
              <a:t>放在前後都沒關係，因為</a:t>
            </a:r>
            <a:r>
              <a:rPr lang="en-US" altLang="zh-TW" dirty="0"/>
              <a:t>self attention</a:t>
            </a:r>
            <a:r>
              <a:rPr lang="zh-TW" altLang="en-US" dirty="0"/>
              <a:t>都會考慮全部句子的訊息</a:t>
            </a:r>
            <a:endParaRPr lang="en-US" altLang="zh-TW" dirty="0"/>
          </a:p>
          <a:p>
            <a:r>
              <a:rPr lang="zh-TW" altLang="en-US" dirty="0"/>
              <a:t>而</a:t>
            </a:r>
            <a:r>
              <a:rPr lang="en-US" altLang="zh-TW" dirty="0"/>
              <a:t>Linear binary classifier</a:t>
            </a:r>
            <a:r>
              <a:rPr lang="zh-TW" altLang="en-US" dirty="0"/>
              <a:t>是和</a:t>
            </a:r>
            <a:r>
              <a:rPr lang="en-US" altLang="zh-TW" dirty="0"/>
              <a:t>BERT</a:t>
            </a:r>
            <a:r>
              <a:rPr lang="zh-TW" altLang="en-US" dirty="0"/>
              <a:t>一起被訓練得，所以透過一大堆文字判斷使否需要分開句子的方式，去訓練</a:t>
            </a:r>
            <a:r>
              <a:rPr lang="en-US" altLang="zh-TW" dirty="0"/>
              <a:t>BERT</a:t>
            </a:r>
            <a:r>
              <a:rPr lang="zh-TW" altLang="en-US" dirty="0"/>
              <a:t>修改參數</a:t>
            </a:r>
            <a:endParaRPr lang="en-US" altLang="zh-TW" dirty="0"/>
          </a:p>
          <a:p>
            <a:r>
              <a:rPr lang="zh-TW" altLang="en-US" dirty="0"/>
              <a:t>方法一二是同時被使用的，這樣</a:t>
            </a:r>
            <a:r>
              <a:rPr lang="en-US" altLang="zh-TW" dirty="0"/>
              <a:t>BERT</a:t>
            </a:r>
            <a:r>
              <a:rPr lang="zh-TW" altLang="en-US" dirty="0"/>
              <a:t>才會被訓練得最好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6345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給機器一個前提跟假設，讓機器去判斷是</a:t>
            </a:r>
            <a:r>
              <a:rPr lang="en-US" altLang="zh-TW" dirty="0"/>
              <a:t>T</a:t>
            </a:r>
            <a:r>
              <a:rPr lang="zh-TW" altLang="en-US" dirty="0"/>
              <a:t> </a:t>
            </a:r>
            <a:r>
              <a:rPr lang="en-US" altLang="zh-TW" dirty="0"/>
              <a:t>or F or unknown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7178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</a:t>
            </a:r>
            <a:r>
              <a:rPr lang="en-US" altLang="zh-TW" dirty="0"/>
              <a:t>QA</a:t>
            </a:r>
            <a:r>
              <a:rPr lang="zh-TW" altLang="en-US" dirty="0"/>
              <a:t>的問題</a:t>
            </a:r>
            <a:endParaRPr lang="en-US" altLang="zh-TW" dirty="0"/>
          </a:p>
          <a:p>
            <a:r>
              <a:rPr lang="zh-TW" altLang="en-US" dirty="0"/>
              <a:t>就是給機器一段文章，機器就可以回答問題，但是限制是答案都是在文章中找的到的字 </a:t>
            </a:r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gravity….</a:t>
            </a:r>
          </a:p>
          <a:p>
            <a:endParaRPr lang="en-US" altLang="zh-TW" dirty="0"/>
          </a:p>
          <a:p>
            <a:r>
              <a:rPr lang="zh-TW" altLang="en-US" dirty="0"/>
              <a:t>流程就是你有一堆文章</a:t>
            </a:r>
            <a:r>
              <a:rPr lang="en-US" altLang="zh-TW" dirty="0"/>
              <a:t>D</a:t>
            </a:r>
            <a:r>
              <a:rPr lang="zh-TW" altLang="en-US" dirty="0"/>
              <a:t>、問題</a:t>
            </a:r>
            <a:r>
              <a:rPr lang="en-US" altLang="zh-TW" dirty="0"/>
              <a:t>Q</a:t>
            </a:r>
            <a:r>
              <a:rPr lang="zh-TW" altLang="en-US" dirty="0"/>
              <a:t>，丟進去</a:t>
            </a:r>
            <a:r>
              <a:rPr lang="en-US" altLang="zh-TW" dirty="0"/>
              <a:t>model</a:t>
            </a:r>
            <a:r>
              <a:rPr lang="zh-TW" altLang="en-US" dirty="0"/>
              <a:t>，輸出</a:t>
            </a:r>
            <a:r>
              <a:rPr lang="en-US" altLang="zh-TW" dirty="0"/>
              <a:t>S</a:t>
            </a:r>
            <a:r>
              <a:rPr lang="zh-TW" altLang="en-US" dirty="0"/>
              <a:t>、</a:t>
            </a:r>
            <a:r>
              <a:rPr lang="en-US" altLang="zh-TW" dirty="0"/>
              <a:t>E</a:t>
            </a:r>
            <a:r>
              <a:rPr lang="zh-TW" altLang="en-US" dirty="0"/>
              <a:t>兩個整數，這兩個整數就是代表</a:t>
            </a:r>
            <a:r>
              <a:rPr lang="en-US" altLang="zh-TW" dirty="0"/>
              <a:t>A</a:t>
            </a:r>
            <a:r>
              <a:rPr lang="zh-TW" altLang="en-US" dirty="0"/>
              <a:t>在文章中的第幾個字 </a:t>
            </a:r>
            <a:r>
              <a:rPr lang="en-US" altLang="zh-TW" dirty="0"/>
              <a:t>EX…..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9045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GPT</a:t>
            </a:r>
            <a:r>
              <a:rPr lang="zh-TW" altLang="en-US" dirty="0"/>
              <a:t>就是</a:t>
            </a:r>
            <a:r>
              <a:rPr lang="en-US" altLang="zh-TW" dirty="0"/>
              <a:t>transformer</a:t>
            </a:r>
            <a:r>
              <a:rPr lang="zh-TW" altLang="en-US" dirty="0"/>
              <a:t>的</a:t>
            </a:r>
            <a:r>
              <a:rPr lang="en-US" altLang="zh-TW" dirty="0"/>
              <a:t>Decoder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82286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GPT</a:t>
            </a:r>
            <a:r>
              <a:rPr lang="zh-TW" altLang="en-US" dirty="0"/>
              <a:t>要做的事情一樣是預測下一個詞是什麼，只是這邊是使用</a:t>
            </a:r>
            <a:r>
              <a:rPr lang="en-US" altLang="zh-TW" dirty="0"/>
              <a:t>self attention</a:t>
            </a:r>
            <a:r>
              <a:rPr lang="zh-TW" altLang="en-US" dirty="0"/>
              <a:t>的方式去預測</a:t>
            </a:r>
            <a:endParaRPr lang="en-US" altLang="zh-TW" dirty="0"/>
          </a:p>
          <a:p>
            <a:r>
              <a:rPr lang="zh-TW" altLang="en-US" dirty="0"/>
              <a:t>講流程圖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75381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GPT2</a:t>
            </a:r>
            <a:r>
              <a:rPr lang="zh-TW" altLang="en-US" dirty="0"/>
              <a:t>因為很巨大，所以可以做到很多事情 </a:t>
            </a:r>
            <a:r>
              <a:rPr lang="en-US" altLang="zh-TW" dirty="0"/>
              <a:t>EX </a:t>
            </a:r>
            <a:r>
              <a:rPr lang="zh-TW" altLang="en-US" dirty="0"/>
              <a:t>在沒有完全沒有訓練資料的情況下完成</a:t>
            </a:r>
            <a:r>
              <a:rPr lang="en-US" altLang="zh-TW" dirty="0"/>
              <a:t>Reading comprehension summarization translation</a:t>
            </a:r>
          </a:p>
          <a:p>
            <a:r>
              <a:rPr lang="zh-TW" altLang="en-US" dirty="0"/>
              <a:t>一班情況下我們都需要訓練資料去</a:t>
            </a:r>
            <a:r>
              <a:rPr lang="en-US" altLang="zh-TW" dirty="0"/>
              <a:t>train</a:t>
            </a:r>
            <a:r>
              <a:rPr lang="zh-TW" altLang="en-US" dirty="0"/>
              <a:t>模型</a:t>
            </a:r>
            <a:endParaRPr lang="en-US" altLang="zh-TW" dirty="0"/>
          </a:p>
          <a:p>
            <a:r>
              <a:rPr lang="en-US" altLang="zh-TW" dirty="0"/>
              <a:t>EX</a:t>
            </a:r>
            <a:r>
              <a:rPr lang="zh-TW" altLang="en-US" dirty="0"/>
              <a:t> </a:t>
            </a:r>
            <a:r>
              <a:rPr lang="en-US" altLang="zh-TW" dirty="0"/>
              <a:t>1.</a:t>
            </a:r>
            <a:r>
              <a:rPr lang="zh-TW" altLang="en-US" dirty="0"/>
              <a:t> 給</a:t>
            </a:r>
            <a:r>
              <a:rPr lang="en-US" altLang="zh-TW" dirty="0"/>
              <a:t>GPT2</a:t>
            </a:r>
            <a:r>
              <a:rPr lang="zh-TW" altLang="en-US" dirty="0"/>
              <a:t>文章跟問題，輸入</a:t>
            </a:r>
            <a:r>
              <a:rPr lang="en-US" altLang="zh-TW" dirty="0"/>
              <a:t>A: </a:t>
            </a:r>
            <a:r>
              <a:rPr lang="zh-TW" altLang="en-US" dirty="0"/>
              <a:t>就會產生出答案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 給</a:t>
            </a:r>
            <a:r>
              <a:rPr lang="en-US" altLang="zh-TW" dirty="0"/>
              <a:t>GPT2</a:t>
            </a:r>
            <a:r>
              <a:rPr lang="zh-TW" altLang="en-US" dirty="0"/>
              <a:t>文章，輸入</a:t>
            </a:r>
            <a:r>
              <a:rPr lang="en-US" altLang="zh-TW" dirty="0"/>
              <a:t>TLDR</a:t>
            </a:r>
            <a:r>
              <a:rPr lang="zh-TW" altLang="en-US" dirty="0"/>
              <a:t>就可以產生這個文章的摘要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給</a:t>
            </a:r>
            <a:r>
              <a:rPr lang="en-US" altLang="zh-TW" dirty="0"/>
              <a:t>GPT2</a:t>
            </a:r>
            <a:r>
              <a:rPr lang="zh-TW" altLang="en-US" dirty="0"/>
              <a:t>一個英文和對應的法文句子，之後</a:t>
            </a:r>
            <a:r>
              <a:rPr lang="en-US" altLang="zh-TW" dirty="0"/>
              <a:t>GPT2</a:t>
            </a:r>
            <a:r>
              <a:rPr lang="zh-TW" altLang="en-US" dirty="0"/>
              <a:t>就可以進行翻譯功能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GPT2</a:t>
            </a:r>
            <a:r>
              <a:rPr lang="zh-TW" altLang="en-US" dirty="0"/>
              <a:t>在</a:t>
            </a:r>
            <a:r>
              <a:rPr lang="en-US" altLang="zh-TW" dirty="0"/>
              <a:t>QA</a:t>
            </a:r>
            <a:r>
              <a:rPr lang="zh-TW" altLang="en-US" dirty="0"/>
              <a:t>的成績是最好的</a:t>
            </a:r>
            <a:endParaRPr lang="en-US" altLang="zh-TW" dirty="0"/>
          </a:p>
          <a:p>
            <a:r>
              <a:rPr lang="zh-TW" altLang="en-US" dirty="0"/>
              <a:t>縱軸是</a:t>
            </a:r>
            <a:r>
              <a:rPr lang="en-US" altLang="zh-TW" dirty="0"/>
              <a:t>F1score</a:t>
            </a:r>
            <a:r>
              <a:rPr lang="zh-TW" altLang="en-US" dirty="0"/>
              <a:t>，越高代表正確率越高，橫軸是參數量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5629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以上範例就是</a:t>
            </a:r>
            <a:r>
              <a:rPr lang="en-US" altLang="zh-TW" dirty="0" err="1"/>
              <a:t>openAI</a:t>
            </a:r>
            <a:r>
              <a:rPr lang="en-US" altLang="zh-TW" dirty="0"/>
              <a:t> </a:t>
            </a:r>
            <a:r>
              <a:rPr lang="zh-TW" altLang="en-US" dirty="0"/>
              <a:t>讓</a:t>
            </a:r>
            <a:r>
              <a:rPr lang="en-US" altLang="zh-TW" dirty="0"/>
              <a:t>GPT2</a:t>
            </a:r>
            <a:r>
              <a:rPr lang="zh-TW" altLang="en-US" dirty="0"/>
              <a:t>撰寫文章，先輸入故事的開頭，</a:t>
            </a:r>
            <a:r>
              <a:rPr lang="en-US" altLang="zh-TW" dirty="0"/>
              <a:t>GPT2</a:t>
            </a:r>
            <a:r>
              <a:rPr lang="zh-TW" altLang="en-US" dirty="0"/>
              <a:t>就可以把創造文章內容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接下來就是</a:t>
            </a:r>
            <a:r>
              <a:rPr lang="en-US" altLang="zh-TW" dirty="0"/>
              <a:t>demo</a:t>
            </a:r>
            <a:r>
              <a:rPr lang="zh-TW" altLang="en-US" dirty="0"/>
              <a:t>一些</a:t>
            </a:r>
            <a:r>
              <a:rPr lang="en-US" altLang="zh-TW" dirty="0"/>
              <a:t>GPT2</a:t>
            </a:r>
            <a:r>
              <a:rPr lang="zh-TW" altLang="en-US" dirty="0"/>
              <a:t>能做的能力，那其實就和現在</a:t>
            </a:r>
            <a:r>
              <a:rPr lang="en-US" altLang="zh-TW" dirty="0" err="1"/>
              <a:t>chatGPT</a:t>
            </a:r>
            <a:r>
              <a:rPr lang="zh-TW" altLang="en-US" dirty="0"/>
              <a:t>能做的事情是差不多的，可以幫忙寫程式，撰寫文章，回答問題等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8603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使得第一次降維不會丟失太多資料</a:t>
            </a:r>
            <a:endParaRPr lang="en-US" altLang="zh-TW" dirty="0"/>
          </a:p>
          <a:p>
            <a:r>
              <a:rPr lang="zh-TW" altLang="en-US" dirty="0"/>
              <a:t>盡可能讓模型能夠判斷更多樣的風景照片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觀察重組照片、</a:t>
            </a:r>
            <a:r>
              <a:rPr lang="en-US" altLang="zh-TW" dirty="0"/>
              <a:t>reconstructed error</a:t>
            </a:r>
            <a:r>
              <a:rPr lang="zh-TW" altLang="en-US" dirty="0"/>
              <a:t>、提升分辨綠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0859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使得第一次降維不會丟失太多資料</a:t>
            </a:r>
            <a:endParaRPr lang="en-US" altLang="zh-TW" dirty="0"/>
          </a:p>
          <a:p>
            <a:r>
              <a:rPr lang="zh-TW" altLang="en-US" dirty="0"/>
              <a:t>盡可能讓模型能夠判斷更多樣的風景照片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觀察重組照片、</a:t>
            </a:r>
            <a:r>
              <a:rPr lang="en-US" altLang="zh-TW" dirty="0"/>
              <a:t>reconstructed error</a:t>
            </a:r>
            <a:r>
              <a:rPr lang="zh-TW" altLang="en-US" dirty="0"/>
              <a:t>、提升分辨綠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9657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希望透過更深層的網路和標準化能夠讓模型學到更好的</a:t>
            </a:r>
            <a:r>
              <a:rPr lang="en-US" altLang="zh-TW" dirty="0"/>
              <a:t>code</a:t>
            </a:r>
          </a:p>
          <a:p>
            <a:r>
              <a:rPr lang="zh-TW" altLang="en-US" dirty="0"/>
              <a:t>使用</a:t>
            </a:r>
            <a:r>
              <a:rPr lang="en-US" altLang="zh-TW" dirty="0" err="1"/>
              <a:t>chatgpt</a:t>
            </a:r>
            <a:r>
              <a:rPr lang="zh-TW" altLang="en-US" dirty="0"/>
              <a:t>印出</a:t>
            </a:r>
            <a:r>
              <a:rPr lang="en-US" altLang="zh-TW" dirty="0"/>
              <a:t>feature map</a:t>
            </a:r>
            <a:r>
              <a:rPr lang="zh-TW" altLang="en-US" dirty="0"/>
              <a:t>大小  要</a:t>
            </a:r>
            <a:r>
              <a:rPr lang="en-US" altLang="zh-TW" dirty="0"/>
              <a:t>match feature map</a:t>
            </a:r>
            <a:r>
              <a:rPr lang="zh-TW" altLang="en-US" dirty="0"/>
              <a:t>大小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987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Clustering</a:t>
            </a:r>
            <a:r>
              <a:rPr lang="zh-TW" altLang="en-US" sz="1200" dirty="0"/>
              <a:t> 缺點</a:t>
            </a:r>
            <a:endParaRPr lang="en-US" altLang="zh-TW" sz="1200" dirty="0"/>
          </a:p>
          <a:p>
            <a:r>
              <a:rPr lang="zh-TW" altLang="en-US" dirty="0"/>
              <a:t>以偏概全</a:t>
            </a:r>
            <a:endParaRPr lang="en-US" altLang="zh-TW" dirty="0"/>
          </a:p>
          <a:p>
            <a:r>
              <a:rPr lang="zh-TW" altLang="en-US" dirty="0"/>
              <a:t>當遇到兩個</a:t>
            </a:r>
            <a:r>
              <a:rPr lang="en-US" altLang="zh-TW" dirty="0"/>
              <a:t>dim</a:t>
            </a:r>
            <a:r>
              <a:rPr lang="zh-TW" altLang="en-US" dirty="0"/>
              <a:t>的二維分布混再一起時，分類效果不好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故應該使用</a:t>
            </a:r>
            <a:r>
              <a:rPr lang="en-US" altLang="zh-TW" dirty="0"/>
              <a:t>distributed representation</a:t>
            </a:r>
            <a:r>
              <a:rPr lang="zh-TW" altLang="en-US" dirty="0"/>
              <a:t>，找出有用的差別資訊，再進行分類</a:t>
            </a:r>
            <a:endParaRPr lang="en-US" altLang="zh-TW" dirty="0"/>
          </a:p>
          <a:p>
            <a:r>
              <a:rPr lang="zh-TW" altLang="en-US" dirty="0"/>
              <a:t>應該使用一個有代表性的</a:t>
            </a:r>
            <a:r>
              <a:rPr lang="en-US" altLang="zh-TW" dirty="0"/>
              <a:t>vector</a:t>
            </a:r>
            <a:r>
              <a:rPr lang="zh-TW" altLang="en-US" dirty="0"/>
              <a:t>表示一個</a:t>
            </a:r>
            <a:r>
              <a:rPr lang="en-US" altLang="zh-TW" dirty="0"/>
              <a:t>object</a:t>
            </a:r>
            <a:r>
              <a:rPr lang="zh-TW" altLang="en-US" dirty="0"/>
              <a:t>，如果是一個高維的東西的話，使用</a:t>
            </a:r>
            <a:r>
              <a:rPr lang="en-US" altLang="zh-TW" dirty="0"/>
              <a:t>distributed representation</a:t>
            </a:r>
            <a:r>
              <a:rPr lang="zh-TW" altLang="en-US" dirty="0"/>
              <a:t>也算是降維的方式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0976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觀察發現</a:t>
            </a:r>
            <a:r>
              <a:rPr lang="en-US" altLang="zh-TW" dirty="0"/>
              <a:t>Reconstruction error</a:t>
            </a:r>
            <a:r>
              <a:rPr lang="zh-TW" altLang="en-US" dirty="0"/>
              <a:t>還可以繼續往下</a:t>
            </a:r>
            <a:endParaRPr lang="en-US" altLang="zh-TW" dirty="0"/>
          </a:p>
          <a:p>
            <a:r>
              <a:rPr lang="en-US" altLang="zh-TW" dirty="0"/>
              <a:t>Accuracy</a:t>
            </a:r>
            <a:r>
              <a:rPr lang="zh-TW" altLang="en-US" dirty="0"/>
              <a:t>也在上升趨勢</a:t>
            </a:r>
            <a:endParaRPr lang="en-US" altLang="zh-TW" dirty="0"/>
          </a:p>
          <a:p>
            <a:r>
              <a:rPr lang="zh-TW" altLang="en-US" dirty="0"/>
              <a:t>故繼續訓練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1133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Epoch = 350</a:t>
            </a:r>
          </a:p>
          <a:p>
            <a:r>
              <a:rPr lang="en-US" altLang="zh-TW" dirty="0"/>
              <a:t>Reconstruction error</a:t>
            </a:r>
            <a:r>
              <a:rPr lang="zh-TW" altLang="en-US" dirty="0"/>
              <a:t>趨於平緩</a:t>
            </a:r>
            <a:endParaRPr lang="en-US" altLang="zh-TW" dirty="0"/>
          </a:p>
          <a:p>
            <a:r>
              <a:rPr lang="zh-TW" altLang="en-US" dirty="0"/>
              <a:t>分辨的準確率也有提高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87706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使得第一次降維不會丟失太多資料</a:t>
            </a:r>
            <a:endParaRPr lang="en-US" altLang="zh-TW" dirty="0"/>
          </a:p>
          <a:p>
            <a:r>
              <a:rPr lang="zh-TW" altLang="en-US" dirty="0"/>
              <a:t>盡可能讓模型能夠判斷更多樣的風景照片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觀察重組照片、</a:t>
            </a:r>
            <a:r>
              <a:rPr lang="en-US" altLang="zh-TW" dirty="0"/>
              <a:t>reconstructed error</a:t>
            </a:r>
            <a:r>
              <a:rPr lang="zh-TW" altLang="en-US" dirty="0"/>
              <a:t>、提升分辨綠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4590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使得第一次降維不會丟失太多資料</a:t>
            </a:r>
            <a:endParaRPr lang="en-US" altLang="zh-TW" dirty="0"/>
          </a:p>
          <a:p>
            <a:r>
              <a:rPr lang="zh-TW" altLang="en-US" dirty="0"/>
              <a:t>盡可能讓模型能夠判斷更多樣的風景照片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2794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計算甜甜圈數量，</a:t>
            </a:r>
            <a:r>
              <a:rPr lang="en-US" altLang="zh-TW" dirty="0"/>
              <a:t>(</a:t>
            </a:r>
            <a:r>
              <a:rPr lang="zh-TW" altLang="en-US" dirty="0"/>
              <a:t>原本</a:t>
            </a:r>
            <a:r>
              <a:rPr lang="en-US" altLang="zh-TW" dirty="0"/>
              <a:t>)</a:t>
            </a:r>
            <a:r>
              <a:rPr lang="zh-TW" altLang="en-US" dirty="0"/>
              <a:t>確定是偵測大圓和小圓組，變成計算有一個大圓就代表式甜甜圈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將原本外型輪廓的部分，改只留下骨幹，紀錄特色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辨識英文小寫</a:t>
            </a:r>
            <a:r>
              <a:rPr lang="en-US" altLang="zh-TW" dirty="0"/>
              <a:t>a</a:t>
            </a:r>
            <a:r>
              <a:rPr lang="zh-TW" altLang="en-US" dirty="0"/>
              <a:t>的時候，有一個毛邊出現，此時我們就可以使用型態學影像處理的方式，將毛邊剃除，獲得更好的辨識結果 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47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一開始將灰階影像進行二值化，二值化的原理就是設定一個閥值，當灰階數值大於閥值時，顯示白色，相反，當灰階數值小於閥值時，顯示黑色</a:t>
            </a:r>
            <a:endParaRPr lang="en-US" altLang="zh-TW" dirty="0"/>
          </a:p>
          <a:p>
            <a:r>
              <a:rPr lang="zh-TW" altLang="en-US" dirty="0"/>
              <a:t>那我們可以看到在背景、帽子、鼻子的部分出現白色或是黑色的雜點</a:t>
            </a:r>
            <a:endParaRPr lang="en-US" altLang="zh-TW" dirty="0"/>
          </a:p>
          <a:p>
            <a:r>
              <a:rPr lang="zh-TW" altLang="en-US" dirty="0"/>
              <a:t>所以我們就可以透過型態學的部分進行影像處理，來去除雜訊、簡化影像資料且保留一些重要的區塊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6908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先位移</a:t>
            </a:r>
            <a:r>
              <a:rPr lang="en-US" altLang="zh-TW" dirty="0"/>
              <a:t>B</a:t>
            </a:r>
            <a:r>
              <a:rPr lang="zh-TW" altLang="en-US" dirty="0"/>
              <a:t>再膨脹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先膨脹</a:t>
            </a:r>
            <a:r>
              <a:rPr lang="en-US" altLang="zh-TW" dirty="0"/>
              <a:t>A</a:t>
            </a:r>
            <a:r>
              <a:rPr lang="zh-TW" altLang="en-US" dirty="0"/>
              <a:t>先位移</a:t>
            </a:r>
            <a:r>
              <a:rPr lang="en-US" altLang="zh-TW" dirty="0"/>
              <a:t>B</a:t>
            </a:r>
          </a:p>
          <a:p>
            <a:pPr marL="228600" indent="-228600">
              <a:buAutoNum type="arabicPeriod"/>
            </a:pPr>
            <a:r>
              <a:rPr lang="en-US" altLang="zh-TW" dirty="0"/>
              <a:t>A</a:t>
            </a:r>
            <a:r>
              <a:rPr lang="zh-TW" altLang="en-US" dirty="0"/>
              <a:t>是包含於</a:t>
            </a:r>
            <a:r>
              <a:rPr lang="en-US" altLang="zh-TW" dirty="0"/>
              <a:t>C</a:t>
            </a:r>
            <a:r>
              <a:rPr lang="zh-TW" altLang="en-US" dirty="0"/>
              <a:t>的，所以</a:t>
            </a:r>
            <a:r>
              <a:rPr lang="en-US" altLang="zh-TW" dirty="0"/>
              <a:t>A</a:t>
            </a:r>
            <a:r>
              <a:rPr lang="zh-TW" altLang="en-US" dirty="0"/>
              <a:t>是</a:t>
            </a:r>
            <a:r>
              <a:rPr lang="en-US" altLang="zh-TW" dirty="0"/>
              <a:t>C</a:t>
            </a:r>
            <a:r>
              <a:rPr lang="zh-TW" altLang="en-US" dirty="0"/>
              <a:t>的子集合，經過膨脹後還是一樣，</a:t>
            </a:r>
            <a:r>
              <a:rPr lang="en-US" altLang="zh-TW" dirty="0"/>
              <a:t>A</a:t>
            </a:r>
            <a:r>
              <a:rPr lang="zh-TW" altLang="en-US" dirty="0"/>
              <a:t>是</a:t>
            </a:r>
            <a:r>
              <a:rPr lang="en-US" altLang="zh-TW" dirty="0"/>
              <a:t>C</a:t>
            </a:r>
            <a:r>
              <a:rPr lang="zh-TW" altLang="en-US" dirty="0"/>
              <a:t>的子集合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803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67128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7614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843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Feature selection:</a:t>
            </a:r>
            <a:r>
              <a:rPr lang="zh-TW" altLang="en-US" dirty="0"/>
              <a:t> 在二維的平面上，發現都集中在</a:t>
            </a:r>
            <a:r>
              <a:rPr lang="en-US" altLang="zh-TW" dirty="0"/>
              <a:t>X2</a:t>
            </a:r>
            <a:r>
              <a:rPr lang="zh-TW" altLang="en-US" dirty="0"/>
              <a:t>的</a:t>
            </a:r>
            <a:r>
              <a:rPr lang="en-US" altLang="zh-TW" dirty="0" err="1"/>
              <a:t>dimention</a:t>
            </a:r>
            <a:r>
              <a:rPr lang="zh-TW" altLang="en-US" dirty="0"/>
              <a:t>上，</a:t>
            </a:r>
            <a:r>
              <a:rPr lang="en-US" altLang="zh-TW" dirty="0"/>
              <a:t>X1dimention</a:t>
            </a:r>
            <a:r>
              <a:rPr lang="zh-TW" altLang="en-US" dirty="0"/>
              <a:t>沒甚麼用，把它拿掉，做到</a:t>
            </a:r>
            <a:r>
              <a:rPr lang="en-US" altLang="zh-TW" dirty="0" err="1"/>
              <a:t>dimention</a:t>
            </a:r>
            <a:r>
              <a:rPr lang="en-US" altLang="zh-TW" dirty="0"/>
              <a:t> reduction</a:t>
            </a:r>
            <a:r>
              <a:rPr lang="zh-TW" altLang="en-US" dirty="0"/>
              <a:t>。但是這個方法不見得總是有用，有很多時候是在</a:t>
            </a:r>
            <a:r>
              <a:rPr lang="en-US" altLang="zh-TW" dirty="0"/>
              <a:t>case</a:t>
            </a:r>
            <a:r>
              <a:rPr lang="zh-TW" altLang="en-US" dirty="0"/>
              <a:t>中，任何一個</a:t>
            </a:r>
            <a:r>
              <a:rPr lang="en-US" altLang="zh-TW" dirty="0" err="1"/>
              <a:t>dimention</a:t>
            </a:r>
            <a:r>
              <a:rPr lang="zh-TW" altLang="en-US" dirty="0"/>
              <a:t>都不能拿掉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2031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乘法分配律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4319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37486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4185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方形就是四個角都會同等改變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長方形上下變化會比左右變化多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依照個人需求做改變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0344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。開放運算會使輪廓平滑，消除較細的部份以及雜訊。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3243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。開放運算會使輪廓平滑，消除較細的部份以及雜訊。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20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444444"/>
                </a:solidFill>
                <a:effectLst/>
                <a:latin typeface="PingFangSC-Regular"/>
              </a:rPr>
              <a:t>1.1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PingFangSC-Regular"/>
              </a:rPr>
              <a:t> 在</a:t>
            </a:r>
            <a:r>
              <a:rPr lang="en-US" altLang="zh-TW" b="0" i="0" dirty="0">
                <a:solidFill>
                  <a:srgbClr val="444444"/>
                </a:solidFill>
                <a:effectLst/>
                <a:latin typeface="PingFangSC-Regular"/>
              </a:rPr>
              <a:t>28*28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PingFangSC-Regular"/>
              </a:rPr>
              <a:t>維中的向量大多不是</a:t>
            </a:r>
            <a:r>
              <a:rPr lang="en-US" altLang="zh-TW" b="0" i="0" dirty="0">
                <a:solidFill>
                  <a:srgbClr val="444444"/>
                </a:solidFill>
                <a:effectLst/>
                <a:latin typeface="PingFangSC-Regular"/>
              </a:rPr>
              <a:t>digits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PingFangSC-Regular"/>
              </a:rPr>
              <a:t>，所以要描述一個</a:t>
            </a:r>
            <a:r>
              <a:rPr lang="en-US" altLang="zh-TW" b="0" i="0" dirty="0">
                <a:solidFill>
                  <a:srgbClr val="444444"/>
                </a:solidFill>
                <a:effectLst/>
                <a:latin typeface="PingFangSC-Regular"/>
              </a:rPr>
              <a:t>digit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PingFangSC-Regular"/>
              </a:rPr>
              <a:t>或許不用需要使用到</a:t>
            </a:r>
            <a:r>
              <a:rPr lang="en-US" altLang="zh-TW" b="0" i="0" dirty="0">
                <a:solidFill>
                  <a:srgbClr val="444444"/>
                </a:solidFill>
                <a:effectLst/>
                <a:latin typeface="PingFangSC-Regular"/>
              </a:rPr>
              <a:t>28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PingFangSC-Regular"/>
              </a:rPr>
              <a:t>*</a:t>
            </a:r>
            <a:r>
              <a:rPr lang="en-US" altLang="zh-TW" b="0" i="0" dirty="0">
                <a:solidFill>
                  <a:srgbClr val="444444"/>
                </a:solidFill>
                <a:effectLst/>
                <a:latin typeface="PingFangSC-Regular"/>
              </a:rPr>
              <a:t>28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PingFangSC-Regular"/>
              </a:rPr>
              <a:t>，需要描述一個</a:t>
            </a:r>
            <a:r>
              <a:rPr lang="en-US" altLang="zh-TW" b="0" i="0" dirty="0">
                <a:solidFill>
                  <a:srgbClr val="444444"/>
                </a:solidFill>
                <a:effectLst/>
                <a:latin typeface="PingFangSC-Regular"/>
              </a:rPr>
              <a:t>digit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PingFangSC-Regular"/>
              </a:rPr>
              <a:t>的</a:t>
            </a:r>
            <a:r>
              <a:rPr lang="en-US" altLang="zh-TW" b="0" i="0" dirty="0" err="1">
                <a:solidFill>
                  <a:srgbClr val="444444"/>
                </a:solidFill>
                <a:effectLst/>
                <a:latin typeface="PingFangSC-Regular"/>
              </a:rPr>
              <a:t>dimemsion</a:t>
            </a:r>
            <a:r>
              <a:rPr lang="zh-TW" altLang="en-US" b="0" i="0" dirty="0">
                <a:solidFill>
                  <a:srgbClr val="444444"/>
                </a:solidFill>
                <a:effectLst/>
                <a:latin typeface="PingFangSC-Regular"/>
              </a:rPr>
              <a:t>其實只需要很少</a:t>
            </a:r>
            <a:endParaRPr lang="en-US" altLang="zh-TW" b="0" i="0" dirty="0">
              <a:solidFill>
                <a:srgbClr val="444444"/>
              </a:solidFill>
              <a:effectLst/>
              <a:latin typeface="PingFangSC-Regular"/>
            </a:endParaRPr>
          </a:p>
          <a:p>
            <a:r>
              <a:rPr lang="en-US" altLang="zh-TW" b="0" i="0" dirty="0">
                <a:solidFill>
                  <a:srgbClr val="444444"/>
                </a:solidFill>
                <a:effectLst/>
                <a:latin typeface="PingFangSC-Regular"/>
              </a:rPr>
              <a:t>1.2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如数字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3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，可以只用旋转的度数来描述这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PingFangSC-Regular"/>
              </a:rPr>
              <a:t>5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PingFangSC-Regular"/>
              </a:rPr>
              <a:t>张图片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038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529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SS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variation </a:t>
            </a:r>
          </a:p>
          <a:p>
            <a:r>
              <a:rPr lang="zh-TW" altLang="en-US" dirty="0"/>
              <a:t>我們要找</a:t>
            </a:r>
            <a:r>
              <a:rPr lang="en-US" altLang="zh-TW" dirty="0"/>
              <a:t>variation</a:t>
            </a:r>
            <a:r>
              <a:rPr lang="zh-TW" altLang="en-US" dirty="0"/>
              <a:t>大的，比較好分類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253D0-2681-43CC-B1C6-EFFD6A4563A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439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75B0-9AE7-4F01-9C4B-188D9A124BE2}" type="datetime1">
              <a:rPr lang="zh-TW" altLang="en-US" smtClean="0"/>
              <a:t>2023/7/2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315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808B6-1C4D-4EBA-B465-CFE1A52BD0C5}" type="datetime1">
              <a:rPr lang="zh-TW" altLang="en-US" smtClean="0"/>
              <a:t>2023/7/2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80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1A32-7C7B-477D-B005-7E22CBCDEA0B}" type="datetime1">
              <a:rPr lang="zh-TW" altLang="en-US" smtClean="0"/>
              <a:t>2023/7/2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8240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50B8F-914F-471A-BF91-7BA8C7777265}" type="datetime1">
              <a:rPr lang="zh-TW" altLang="en-US" smtClean="0"/>
              <a:t>2023/7/2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793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399C2-9672-430F-B52B-18E37B046E94}" type="datetime1">
              <a:rPr lang="zh-TW" altLang="en-US" smtClean="0"/>
              <a:t>2023/7/2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453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AE47C-7C6C-4B08-97D1-13F3DFDC8610}" type="datetime1">
              <a:rPr lang="zh-TW" altLang="en-US" smtClean="0"/>
              <a:t>2023/7/2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110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36390-04F4-4C6B-8EA6-76805DA8998B}" type="datetime1">
              <a:rPr lang="zh-TW" altLang="en-US" smtClean="0"/>
              <a:t>2023/7/2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616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A4FD1-3B44-4C1F-B337-3B4AA8655452}" type="datetime1">
              <a:rPr lang="zh-TW" altLang="en-US" smtClean="0"/>
              <a:t>2023/7/2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589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ADEC-6717-4CE2-8598-7A7A31A6992C}" type="datetime1">
              <a:rPr lang="zh-TW" altLang="en-US" smtClean="0"/>
              <a:t>2023/7/2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4553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E47D7-9F94-4497-A6E7-D2E14C4D7115}" type="datetime1">
              <a:rPr lang="zh-TW" altLang="en-US" smtClean="0"/>
              <a:t>2023/7/2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11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67A3-54F2-4056-9A9C-C3A411FD9399}" type="datetime1">
              <a:rPr lang="zh-TW" altLang="en-US" smtClean="0"/>
              <a:t>2023/7/2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6995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C61CB-DE32-49AB-AB7F-3C575BCD832F}" type="datetime1">
              <a:rPr lang="zh-TW" altLang="en-US" smtClean="0"/>
              <a:t>2023/7/2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993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D4BB-D92D-4B3D-B255-C1C03273B9E0}" type="datetime1">
              <a:rPr lang="zh-TW" altLang="en-US" smtClean="0"/>
              <a:t>2023/7/2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190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7951F-4366-4365-8546-E2006D311AC9}" type="datetime1">
              <a:rPr lang="zh-TW" altLang="en-US" smtClean="0"/>
              <a:t>2023/7/2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090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685AA-B4BF-4B56-8DF8-666F398D6BA9}" type="datetime1">
              <a:rPr lang="zh-TW" altLang="en-US" smtClean="0"/>
              <a:t>2023/7/2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071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4876-0D06-4E77-B87C-4468FEB34083}" type="datetime1">
              <a:rPr lang="zh-TW" altLang="en-US" smtClean="0"/>
              <a:t>2023/7/2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222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329E0-4E36-4959-9FC9-489181A2AE01}" type="datetime1">
              <a:rPr lang="zh-TW" altLang="en-US" smtClean="0"/>
              <a:t>2023/7/2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2E02D0A-376C-47E3-9CC0-CFFC1C0D33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896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2122414" y="2306972"/>
            <a:ext cx="656858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Week 09 </a:t>
            </a:r>
          </a:p>
          <a:p>
            <a:pPr algn="ctr"/>
            <a:r>
              <a:rPr lang="en-US" altLang="zh-TW" sz="3200" dirty="0"/>
              <a:t>Unsupervised Learning</a:t>
            </a: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r>
              <a:rPr lang="en-US" altLang="zh-TW" sz="2000" dirty="0"/>
              <a:t>Report Date : 2023/07/02</a:t>
            </a:r>
          </a:p>
          <a:p>
            <a:pPr algn="ctr"/>
            <a:r>
              <a:rPr lang="en-US" altLang="zh-TW" sz="2000" dirty="0"/>
              <a:t>Reporter : </a:t>
            </a:r>
            <a:r>
              <a:rPr lang="zh-TW" altLang="en-US" sz="2000" dirty="0"/>
              <a:t>徐慧哲</a:t>
            </a:r>
            <a:endParaRPr lang="en-US" altLang="zh-TW" sz="20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4863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10896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降維</a:t>
            </a:r>
            <a:r>
              <a:rPr lang="en-US" altLang="zh-TW" sz="4000" dirty="0"/>
              <a:t>(</a:t>
            </a:r>
            <a:r>
              <a:rPr lang="zh-TW" altLang="en-US" sz="4000" dirty="0"/>
              <a:t>線性</a:t>
            </a:r>
            <a:r>
              <a:rPr lang="en-US" altLang="zh-TW" sz="4000" dirty="0"/>
              <a:t>) PCA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DCAA0C-5D88-4956-81D4-AEDE8D4CD5FA}"/>
              </a:ext>
            </a:extLst>
          </p:cNvPr>
          <p:cNvSpPr txBox="1"/>
          <p:nvPr/>
        </p:nvSpPr>
        <p:spPr>
          <a:xfrm>
            <a:off x="486561" y="1957846"/>
            <a:ext cx="720614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1800"/>
              </a:lnSpc>
            </a:pPr>
            <a:endParaRPr lang="en-US" altLang="zh-TW" sz="2800" dirty="0"/>
          </a:p>
          <a:p>
            <a:endParaRPr lang="en-US" altLang="zh-TW" sz="2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C59A7F-5005-4A6C-BA05-91600A4A6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2" y="1341070"/>
            <a:ext cx="2953881" cy="24331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0FF2360-8D0F-4E40-92E0-A411EFB7B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508" y="1647480"/>
            <a:ext cx="3806345" cy="2128837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3E2AD1BC-CCA8-4F2E-B56F-43DEE6A8112D}"/>
              </a:ext>
            </a:extLst>
          </p:cNvPr>
          <p:cNvSpPr/>
          <p:nvPr/>
        </p:nvSpPr>
        <p:spPr>
          <a:xfrm>
            <a:off x="3223401" y="2557660"/>
            <a:ext cx="590550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900113C-135D-4598-95A9-229856878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671" y="1647480"/>
            <a:ext cx="3426042" cy="2128837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41FC398B-E1A4-45FE-988E-E7FD3D75F751}"/>
              </a:ext>
            </a:extLst>
          </p:cNvPr>
          <p:cNvSpPr/>
          <p:nvPr/>
        </p:nvSpPr>
        <p:spPr>
          <a:xfrm>
            <a:off x="7951410" y="2557660"/>
            <a:ext cx="590550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4E4D8E5-72D6-4F19-9216-84DFB03570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668" y="4592232"/>
            <a:ext cx="3591621" cy="1814255"/>
          </a:xfrm>
          <a:prstGeom prst="rect">
            <a:avLst/>
          </a:prstGeom>
        </p:spPr>
      </p:pic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EF3A221E-41A6-471F-A20A-E8D06A50C8BE}"/>
              </a:ext>
            </a:extLst>
          </p:cNvPr>
          <p:cNvCxnSpPr>
            <a:stCxn id="12" idx="2"/>
            <a:endCxn id="14" idx="1"/>
          </p:cNvCxnSpPr>
          <p:nvPr/>
        </p:nvCxnSpPr>
        <p:spPr>
          <a:xfrm rot="5400000">
            <a:off x="3773146" y="963907"/>
            <a:ext cx="2474975" cy="6595930"/>
          </a:xfrm>
          <a:prstGeom prst="bentConnector4">
            <a:avLst>
              <a:gd name="adj1" fmla="val 31674"/>
              <a:gd name="adj2" fmla="val 1034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417E1E37-46C8-4BFC-A990-0A617DFA5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380" y="4480073"/>
            <a:ext cx="3705225" cy="2023248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3CF846C-C1A3-4F57-A028-FC6B7013C3D6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 flipV="1">
            <a:off x="5304289" y="5491697"/>
            <a:ext cx="917091" cy="7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4EF810C-0BED-409B-8DE8-FDA0D9A023EC}"/>
              </a:ext>
            </a:extLst>
          </p:cNvPr>
          <p:cNvSpPr txBox="1"/>
          <p:nvPr/>
        </p:nvSpPr>
        <p:spPr>
          <a:xfrm>
            <a:off x="18708" y="6571745"/>
            <a:ext cx="75543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https://www.youtube.com/watch?v=oRvgq966yZg&amp;t=410s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63C293E-4AC9-48D0-8283-D4EC1686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5C07B3F-83D8-4924-8297-64669146F9C1}"/>
              </a:ext>
            </a:extLst>
          </p:cNvPr>
          <p:cNvSpPr txBox="1"/>
          <p:nvPr/>
        </p:nvSpPr>
        <p:spPr>
          <a:xfrm>
            <a:off x="874350" y="3862790"/>
            <a:ext cx="169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尋找平均值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4E109BE-571F-4E50-8172-1CBEC76B086F}"/>
              </a:ext>
            </a:extLst>
          </p:cNvPr>
          <p:cNvSpPr txBox="1"/>
          <p:nvPr/>
        </p:nvSpPr>
        <p:spPr>
          <a:xfrm>
            <a:off x="5247485" y="3873710"/>
            <a:ext cx="169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去中心化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D22A51F-E9DE-4190-B1CE-B23B7A23D57F}"/>
              </a:ext>
            </a:extLst>
          </p:cNvPr>
          <p:cNvSpPr txBox="1"/>
          <p:nvPr/>
        </p:nvSpPr>
        <p:spPr>
          <a:xfrm>
            <a:off x="9620620" y="3892540"/>
            <a:ext cx="187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尋找最大可分性</a:t>
            </a:r>
          </a:p>
        </p:txBody>
      </p:sp>
    </p:spTree>
    <p:extLst>
      <p:ext uri="{BB962C8B-B14F-4D97-AF65-F5344CB8AC3E}">
        <p14:creationId xmlns:p14="http://schemas.microsoft.com/office/powerpoint/2010/main" val="2027214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降維</a:t>
            </a:r>
            <a:r>
              <a:rPr lang="en-US" altLang="zh-TW" sz="4000" dirty="0"/>
              <a:t>(</a:t>
            </a:r>
            <a:r>
              <a:rPr lang="zh-TW" altLang="en-US" sz="4000" dirty="0"/>
              <a:t>線性</a:t>
            </a:r>
            <a:r>
              <a:rPr lang="en-US" altLang="zh-TW" sz="4000" dirty="0"/>
              <a:t>) PCA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F03E1E95-FD67-4F5C-997B-D31A9B3BC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957846"/>
            <a:ext cx="4277041" cy="20125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D4CC02A-313E-44D1-8940-AE3837AFD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166" y="1750137"/>
            <a:ext cx="4857750" cy="2220209"/>
          </a:xfrm>
          <a:prstGeom prst="rect">
            <a:avLst/>
          </a:prstGeom>
        </p:spPr>
      </p:pic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FE8AC2A-D7AA-42A1-A11B-DFA720D49D6A}"/>
              </a:ext>
            </a:extLst>
          </p:cNvPr>
          <p:cNvSpPr/>
          <p:nvPr/>
        </p:nvSpPr>
        <p:spPr>
          <a:xfrm>
            <a:off x="4667250" y="2733675"/>
            <a:ext cx="78105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16220BD-740E-4EC7-850B-F3F5BD156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964" y="4483344"/>
            <a:ext cx="4754154" cy="2361936"/>
          </a:xfrm>
          <a:prstGeom prst="rect">
            <a:avLst/>
          </a:prstGeom>
        </p:spPr>
      </p:pic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F75DF28F-B31D-4C41-9CA1-AB666B108476}"/>
              </a:ext>
            </a:extLst>
          </p:cNvPr>
          <p:cNvSpPr/>
          <p:nvPr/>
        </p:nvSpPr>
        <p:spPr>
          <a:xfrm rot="5400000">
            <a:off x="7992974" y="4116331"/>
            <a:ext cx="445418" cy="223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FE4455B9-FB89-49E8-B674-238FE0227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14" y="4032117"/>
            <a:ext cx="3599861" cy="2539628"/>
          </a:xfrm>
          <a:prstGeom prst="rect">
            <a:avLst/>
          </a:prstGeom>
        </p:spPr>
      </p:pic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EF45C78B-DBA3-45AD-8A65-F1FE71F1373A}"/>
              </a:ext>
            </a:extLst>
          </p:cNvPr>
          <p:cNvSpPr/>
          <p:nvPr/>
        </p:nvSpPr>
        <p:spPr>
          <a:xfrm rot="10800000">
            <a:off x="4493644" y="5847307"/>
            <a:ext cx="78105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BDF852-282E-40E4-AC8B-A06B3DBEB088}"/>
              </a:ext>
            </a:extLst>
          </p:cNvPr>
          <p:cNvSpPr txBox="1"/>
          <p:nvPr/>
        </p:nvSpPr>
        <p:spPr>
          <a:xfrm>
            <a:off x="18708" y="6571745"/>
            <a:ext cx="75543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https://www.youtube.com/watch?v=oRvgq966yZg&amp;t=410s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78D3EE5-A1E3-48F3-8926-B41D1A385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115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降維</a:t>
            </a:r>
            <a:r>
              <a:rPr lang="en-US" altLang="zh-TW" sz="4000" dirty="0"/>
              <a:t>(</a:t>
            </a:r>
            <a:r>
              <a:rPr lang="zh-TW" altLang="en-US" sz="4000" dirty="0"/>
              <a:t>線性</a:t>
            </a:r>
            <a:r>
              <a:rPr lang="en-US" altLang="zh-TW" sz="4000" dirty="0"/>
              <a:t>) PCA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61DA4B9B-EDE8-45A3-84D9-21A03E58D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512" y="1767602"/>
            <a:ext cx="4675614" cy="23090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5158390-6AB1-4A72-8A1F-259F3ECEF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154" y="1689061"/>
            <a:ext cx="4353446" cy="2387638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A6817FFE-4502-41FF-A533-D2C2D626D60B}"/>
              </a:ext>
            </a:extLst>
          </p:cNvPr>
          <p:cNvSpPr/>
          <p:nvPr/>
        </p:nvSpPr>
        <p:spPr>
          <a:xfrm>
            <a:off x="5067300" y="2882880"/>
            <a:ext cx="628129" cy="374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492E48-3FA0-4165-970B-69945306950B}"/>
              </a:ext>
            </a:extLst>
          </p:cNvPr>
          <p:cNvSpPr txBox="1"/>
          <p:nvPr/>
        </p:nvSpPr>
        <p:spPr>
          <a:xfrm>
            <a:off x="18708" y="6571745"/>
            <a:ext cx="75543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https://www.youtube.com/watch?v=oRvgq966yZg&amp;t=410s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B73B4A8-AEBD-4D31-9927-5F4B8D89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302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降維</a:t>
            </a:r>
            <a:r>
              <a:rPr lang="en-US" altLang="zh-TW" sz="4000" dirty="0"/>
              <a:t>(</a:t>
            </a:r>
            <a:r>
              <a:rPr lang="zh-TW" altLang="en-US" sz="4000" dirty="0"/>
              <a:t>線性</a:t>
            </a:r>
            <a:r>
              <a:rPr lang="en-US" altLang="zh-TW" sz="4000" dirty="0"/>
              <a:t>) PCA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8E02C52E-72BB-4E15-BDB5-DD76C1D63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8" y="1841653"/>
            <a:ext cx="7443788" cy="391284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BE69630-F241-4821-B35D-7EF6D7FA8392}"/>
              </a:ext>
            </a:extLst>
          </p:cNvPr>
          <p:cNvSpPr txBox="1"/>
          <p:nvPr/>
        </p:nvSpPr>
        <p:spPr>
          <a:xfrm>
            <a:off x="18708" y="6571745"/>
            <a:ext cx="75543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https://www.youtube.com/watch?v=oRvgq966yZg&amp;t=410s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D0FC59-FA67-498F-93C1-CC4440E9D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665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11619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降維</a:t>
            </a:r>
            <a:r>
              <a:rPr lang="en-US" altLang="zh-TW" sz="4000" dirty="0"/>
              <a:t>(</a:t>
            </a:r>
            <a:r>
              <a:rPr lang="zh-TW" altLang="en-US" sz="4000" dirty="0"/>
              <a:t>非線性</a:t>
            </a:r>
            <a:r>
              <a:rPr lang="en-US" altLang="zh-TW" sz="4000" dirty="0"/>
              <a:t>) Locally Linear Embedding(LLE)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6A429B84-6F66-47B9-B551-740F853C0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5" y="1466850"/>
            <a:ext cx="8077200" cy="50482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5BA3945-8689-49ED-A293-47CD03891B8A}"/>
              </a:ext>
            </a:extLst>
          </p:cNvPr>
          <p:cNvSpPr txBox="1"/>
          <p:nvPr/>
        </p:nvSpPr>
        <p:spPr>
          <a:xfrm>
            <a:off x="0" y="6581001"/>
            <a:ext cx="92885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https://www.youtube.com/watch?v=GBUEjkpoxXc&amp;feature=youtu.be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541EA1F7-1196-4585-874C-6B69C6D30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055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11619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降維</a:t>
            </a:r>
            <a:r>
              <a:rPr lang="en-US" altLang="zh-TW" sz="4000" dirty="0"/>
              <a:t>(</a:t>
            </a:r>
            <a:r>
              <a:rPr lang="zh-TW" altLang="en-US" sz="4000" dirty="0"/>
              <a:t>非線性</a:t>
            </a:r>
            <a:r>
              <a:rPr lang="en-US" altLang="zh-TW" sz="4000" dirty="0"/>
              <a:t>) Locally Linear Embedding(LLE)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432,500+ 項山插圖照片檔、圖片和免版稅影像- iStock">
            <a:extLst>
              <a:ext uri="{FF2B5EF4-FFF2-40B4-BE49-F238E27FC236}">
                <a16:creationId xmlns:a16="http://schemas.microsoft.com/office/drawing/2014/main" id="{D6EEDF77-E25E-431F-842A-C21673E22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2460946"/>
            <a:ext cx="4276725" cy="292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7C87D02-9A10-4C38-9639-B702BF19CB97}"/>
              </a:ext>
            </a:extLst>
          </p:cNvPr>
          <p:cNvCxnSpPr>
            <a:cxnSpLocks/>
          </p:cNvCxnSpPr>
          <p:nvPr/>
        </p:nvCxnSpPr>
        <p:spPr>
          <a:xfrm>
            <a:off x="6815880" y="4436465"/>
            <a:ext cx="3413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726C895-B30C-419D-AC74-6CD5C88A85B8}"/>
              </a:ext>
            </a:extLst>
          </p:cNvPr>
          <p:cNvCxnSpPr>
            <a:cxnSpLocks/>
          </p:cNvCxnSpPr>
          <p:nvPr/>
        </p:nvCxnSpPr>
        <p:spPr>
          <a:xfrm flipV="1">
            <a:off x="7351290" y="2953405"/>
            <a:ext cx="0" cy="2219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形 13" descr="男人 以實心填滿">
            <a:extLst>
              <a:ext uri="{FF2B5EF4-FFF2-40B4-BE49-F238E27FC236}">
                <a16:creationId xmlns:a16="http://schemas.microsoft.com/office/drawing/2014/main" id="{777DB19D-DCEC-46E6-B8BF-BC70F7565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0883" y="3907882"/>
            <a:ext cx="457200" cy="457200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8EE70272-3FBE-4238-A05A-D847B800AA09}"/>
              </a:ext>
            </a:extLst>
          </p:cNvPr>
          <p:cNvCxnSpPr/>
          <p:nvPr/>
        </p:nvCxnSpPr>
        <p:spPr>
          <a:xfrm>
            <a:off x="7600950" y="2953405"/>
            <a:ext cx="0" cy="3803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E200927D-98C3-4D83-BD22-A1B7A024DC39}"/>
              </a:ext>
            </a:extLst>
          </p:cNvPr>
          <p:cNvSpPr/>
          <p:nvPr/>
        </p:nvSpPr>
        <p:spPr>
          <a:xfrm rot="5400000">
            <a:off x="7591427" y="2885001"/>
            <a:ext cx="285748" cy="30447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053060D-F3F3-41A6-986B-90665464C283}"/>
              </a:ext>
            </a:extLst>
          </p:cNvPr>
          <p:cNvSpPr txBox="1"/>
          <p:nvPr/>
        </p:nvSpPr>
        <p:spPr>
          <a:xfrm>
            <a:off x="3933213" y="4251799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Wi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F97BA0D-5782-4A31-AD15-4264D0889B2C}"/>
              </a:ext>
            </a:extLst>
          </p:cNvPr>
          <p:cNvSpPr txBox="1"/>
          <p:nvPr/>
        </p:nvSpPr>
        <p:spPr>
          <a:xfrm>
            <a:off x="2719387" y="2765375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Wj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B975D39-54AA-4AEB-805C-F2B574A28632}"/>
              </a:ext>
            </a:extLst>
          </p:cNvPr>
          <p:cNvSpPr txBox="1"/>
          <p:nvPr/>
        </p:nvSpPr>
        <p:spPr>
          <a:xfrm>
            <a:off x="8782574" y="4067133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Wi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0C328A0-2A41-4775-8E89-30121779B2F6}"/>
              </a:ext>
            </a:extLst>
          </p:cNvPr>
          <p:cNvSpPr txBox="1"/>
          <p:nvPr/>
        </p:nvSpPr>
        <p:spPr>
          <a:xfrm>
            <a:off x="7734301" y="2650653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Wj</a:t>
            </a:r>
            <a:endParaRPr lang="zh-TW" altLang="en-US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AB62CE1-A352-42E4-8490-B0C9BA4917A1}"/>
              </a:ext>
            </a:extLst>
          </p:cNvPr>
          <p:cNvCxnSpPr/>
          <p:nvPr/>
        </p:nvCxnSpPr>
        <p:spPr>
          <a:xfrm>
            <a:off x="2719387" y="3257550"/>
            <a:ext cx="862013" cy="99424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F834B2A2-588E-4001-AFC6-2FB6AF3489CA}"/>
              </a:ext>
            </a:extLst>
          </p:cNvPr>
          <p:cNvCxnSpPr/>
          <p:nvPr/>
        </p:nvCxnSpPr>
        <p:spPr>
          <a:xfrm>
            <a:off x="7795600" y="3191459"/>
            <a:ext cx="862013" cy="99424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00F89F8-2799-40A1-9BA0-6E79FADDCC2C}"/>
              </a:ext>
            </a:extLst>
          </p:cNvPr>
          <p:cNvSpPr txBox="1"/>
          <p:nvPr/>
        </p:nvSpPr>
        <p:spPr>
          <a:xfrm>
            <a:off x="3209313" y="3555623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Wij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704A583-ACE9-4B2F-8B57-F1913A74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510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11619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降維</a:t>
            </a:r>
            <a:r>
              <a:rPr lang="en-US" altLang="zh-TW" sz="4000" dirty="0"/>
              <a:t>(</a:t>
            </a:r>
            <a:r>
              <a:rPr lang="zh-TW" altLang="en-US" sz="4000" dirty="0"/>
              <a:t>非線性</a:t>
            </a:r>
            <a:r>
              <a:rPr lang="en-US" altLang="zh-TW" sz="4000" dirty="0"/>
              <a:t>) Locally Linear Embedding(LLE)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83E4FA90-59F9-4C76-A3E4-DCCB020C7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962" y="1369482"/>
            <a:ext cx="7098573" cy="520133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F21CEC7-374F-4654-A536-8EA0197E6312}"/>
              </a:ext>
            </a:extLst>
          </p:cNvPr>
          <p:cNvSpPr txBox="1"/>
          <p:nvPr/>
        </p:nvSpPr>
        <p:spPr>
          <a:xfrm>
            <a:off x="0" y="6581001"/>
            <a:ext cx="92885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https://www.youtube.com/watch?v=GBUEjkpoxXc&amp;feature=youtu.be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B999A39-C1A6-486C-ADE0-CFBAB9D2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200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降維</a:t>
            </a:r>
            <a:r>
              <a:rPr lang="en-US" altLang="zh-TW" sz="4000" dirty="0"/>
              <a:t>(</a:t>
            </a:r>
            <a:r>
              <a:rPr lang="zh-TW" altLang="en-US" sz="4000" dirty="0"/>
              <a:t>非線性</a:t>
            </a:r>
            <a:r>
              <a:rPr lang="en-US" altLang="zh-TW" sz="4000" dirty="0"/>
              <a:t>) T-SNE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DCAA0C-5D88-4956-81D4-AEDE8D4CD5FA}"/>
              </a:ext>
            </a:extLst>
          </p:cNvPr>
          <p:cNvSpPr txBox="1"/>
          <p:nvPr/>
        </p:nvSpPr>
        <p:spPr>
          <a:xfrm>
            <a:off x="486561" y="1957846"/>
            <a:ext cx="720614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1800"/>
              </a:lnSpc>
            </a:pPr>
            <a:endParaRPr lang="en-US" altLang="zh-TW" sz="2800" dirty="0"/>
          </a:p>
          <a:p>
            <a:endParaRPr lang="en-US" altLang="zh-TW" sz="2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C3331F6-4F38-4C3F-A935-6586BA463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25" y="1684557"/>
            <a:ext cx="4924425" cy="445884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298ADA9-7AD5-43CA-97E8-F372721CAEBD}"/>
              </a:ext>
            </a:extLst>
          </p:cNvPr>
          <p:cNvSpPr txBox="1"/>
          <p:nvPr/>
        </p:nvSpPr>
        <p:spPr>
          <a:xfrm>
            <a:off x="0" y="6581001"/>
            <a:ext cx="10253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https://www.bilibili.com/video/BV1va411m74T/?spm_id_from=333.337.search-card.all.click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D554326-706B-4E58-AF33-C8263B0F4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570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降維</a:t>
            </a:r>
            <a:r>
              <a:rPr lang="en-US" altLang="zh-TW" sz="4000" dirty="0"/>
              <a:t>(</a:t>
            </a:r>
            <a:r>
              <a:rPr lang="zh-TW" altLang="en-US" sz="4000" dirty="0"/>
              <a:t>非線性</a:t>
            </a:r>
            <a:r>
              <a:rPr lang="en-US" altLang="zh-TW" sz="4000" dirty="0"/>
              <a:t>) T-SNE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DCAA0C-5D88-4956-81D4-AEDE8D4CD5FA}"/>
              </a:ext>
            </a:extLst>
          </p:cNvPr>
          <p:cNvSpPr txBox="1"/>
          <p:nvPr/>
        </p:nvSpPr>
        <p:spPr>
          <a:xfrm>
            <a:off x="486561" y="1957846"/>
            <a:ext cx="720614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1800"/>
              </a:lnSpc>
            </a:pPr>
            <a:endParaRPr lang="en-US" altLang="zh-TW" sz="2800" dirty="0"/>
          </a:p>
          <a:p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74E26E-0A95-4A9E-ADF8-DE879EACD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60" y="2100262"/>
            <a:ext cx="4867275" cy="33242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82209C3-ABB8-4737-B77C-548A05C3C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765" y="1652587"/>
            <a:ext cx="4572000" cy="37719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151DA5A-A0FD-4E98-B1C6-8B06CF64F89D}"/>
              </a:ext>
            </a:extLst>
          </p:cNvPr>
          <p:cNvSpPr txBox="1"/>
          <p:nvPr/>
        </p:nvSpPr>
        <p:spPr>
          <a:xfrm>
            <a:off x="0" y="6581001"/>
            <a:ext cx="10253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https://www.bilibili.com/video/BV1va411m74T/?spm_id_from=333.337.search-card.all.click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E274EA-92A6-48EF-9F05-A7788A70E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516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降維</a:t>
            </a:r>
            <a:r>
              <a:rPr lang="en-US" altLang="zh-TW" sz="4000" dirty="0"/>
              <a:t>(</a:t>
            </a:r>
            <a:r>
              <a:rPr lang="zh-TW" altLang="en-US" sz="4000" dirty="0"/>
              <a:t>非線性</a:t>
            </a:r>
            <a:r>
              <a:rPr lang="en-US" altLang="zh-TW" sz="4000" dirty="0"/>
              <a:t>) T-SNE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DCAA0C-5D88-4956-81D4-AEDE8D4CD5FA}"/>
              </a:ext>
            </a:extLst>
          </p:cNvPr>
          <p:cNvSpPr txBox="1"/>
          <p:nvPr/>
        </p:nvSpPr>
        <p:spPr>
          <a:xfrm>
            <a:off x="486561" y="1957846"/>
            <a:ext cx="720614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1800"/>
              </a:lnSpc>
            </a:pPr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B6A77C-4450-452B-8BCF-833D4303D128}"/>
              </a:ext>
            </a:extLst>
          </p:cNvPr>
          <p:cNvSpPr txBox="1"/>
          <p:nvPr/>
        </p:nvSpPr>
        <p:spPr>
          <a:xfrm>
            <a:off x="486560" y="1529471"/>
            <a:ext cx="46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Step 1 </a:t>
            </a:r>
            <a:r>
              <a:rPr lang="zh-TW" altLang="en-US" dirty="0"/>
              <a:t>高維度計算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CA03A8-E334-4162-9D06-9D15D12F5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75" y="1714137"/>
            <a:ext cx="5372100" cy="440055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CD2F19C-AD42-4EA6-9DB6-2F854CD2292D}"/>
              </a:ext>
            </a:extLst>
          </p:cNvPr>
          <p:cNvSpPr txBox="1"/>
          <p:nvPr/>
        </p:nvSpPr>
        <p:spPr>
          <a:xfrm>
            <a:off x="0" y="6581001"/>
            <a:ext cx="10253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https://www.bilibili.com/video/BV1va411m74T/?spm_id_from=333.337.search-card.all.click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76D1BDA-EA24-4102-9221-D1A7B1BA5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525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1" y="601118"/>
            <a:ext cx="2860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Outline</a:t>
            </a:r>
            <a:endParaRPr lang="zh-TW" altLang="en-US" sz="40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DCAA0C-5D88-4956-81D4-AEDE8D4CD5FA}"/>
              </a:ext>
            </a:extLst>
          </p:cNvPr>
          <p:cNvSpPr txBox="1"/>
          <p:nvPr/>
        </p:nvSpPr>
        <p:spPr>
          <a:xfrm>
            <a:off x="486561" y="1517177"/>
            <a:ext cx="7206145" cy="409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/>
              <a:t>1.</a:t>
            </a:r>
            <a:r>
              <a:rPr lang="zh-TW" altLang="en-US" sz="2800" dirty="0"/>
              <a:t>聚類</a:t>
            </a:r>
            <a:r>
              <a:rPr lang="en-US" altLang="zh-TW" sz="2800" dirty="0"/>
              <a:t>(Clustering)</a:t>
            </a:r>
          </a:p>
          <a:p>
            <a:pPr>
              <a:lnSpc>
                <a:spcPct val="150000"/>
              </a:lnSpc>
            </a:pPr>
            <a:r>
              <a:rPr lang="en-US" altLang="zh-TW" sz="2800" dirty="0"/>
              <a:t>2.</a:t>
            </a:r>
            <a:r>
              <a:rPr lang="zh-TW" altLang="en-US" sz="2800" dirty="0"/>
              <a:t>降維</a:t>
            </a:r>
            <a:r>
              <a:rPr lang="en-US" altLang="zh-TW" sz="2800" dirty="0"/>
              <a:t>(Dimension Reduction)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800" dirty="0"/>
              <a:t>線性</a:t>
            </a:r>
            <a:endParaRPr lang="en-US" altLang="zh-TW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800" dirty="0"/>
              <a:t>非線性</a:t>
            </a:r>
            <a:endParaRPr lang="en-US" altLang="zh-TW" sz="2800" dirty="0"/>
          </a:p>
          <a:p>
            <a:pPr marL="800100" lvl="1" indent="-34290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r>
              <a:rPr lang="en-US" altLang="zh-TW" sz="2800" dirty="0"/>
              <a:t>3.</a:t>
            </a:r>
            <a:r>
              <a:rPr lang="zh-TW" altLang="en-US" sz="2800" dirty="0"/>
              <a:t>介紹</a:t>
            </a:r>
            <a:r>
              <a:rPr lang="en-US" altLang="zh-TW" sz="2800" dirty="0"/>
              <a:t>Auto-Encoder</a:t>
            </a:r>
          </a:p>
          <a:p>
            <a:pPr>
              <a:lnSpc>
                <a:spcPts val="2500"/>
              </a:lnSpc>
            </a:pPr>
            <a:endParaRPr lang="en-US" altLang="zh-TW" sz="2800" dirty="0"/>
          </a:p>
          <a:p>
            <a:r>
              <a:rPr lang="en-US" altLang="zh-TW" sz="2800" dirty="0"/>
              <a:t>4.</a:t>
            </a:r>
            <a:r>
              <a:rPr lang="zh-TW" altLang="en-US" sz="2800" dirty="0"/>
              <a:t>介紹</a:t>
            </a:r>
            <a:r>
              <a:rPr lang="en-US" altLang="zh-TW" sz="2800" dirty="0"/>
              <a:t>ELMO</a:t>
            </a:r>
            <a:r>
              <a:rPr lang="zh-TW" altLang="en-US" sz="2800" dirty="0"/>
              <a:t>、</a:t>
            </a:r>
            <a:r>
              <a:rPr lang="en-US" altLang="zh-TW" sz="2800" dirty="0"/>
              <a:t>Bert</a:t>
            </a:r>
            <a:r>
              <a:rPr lang="zh-TW" altLang="en-US" sz="2800" dirty="0"/>
              <a:t>、</a:t>
            </a:r>
            <a:r>
              <a:rPr lang="en-US" altLang="zh-TW" sz="2800" dirty="0"/>
              <a:t>GPT</a:t>
            </a:r>
          </a:p>
          <a:p>
            <a:endParaRPr lang="en-US" altLang="zh-TW" sz="28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9A05779-1DD3-4B23-8FDB-C2C37A3C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532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降維</a:t>
            </a:r>
            <a:r>
              <a:rPr lang="en-US" altLang="zh-TW" sz="4000" dirty="0"/>
              <a:t>(</a:t>
            </a:r>
            <a:r>
              <a:rPr lang="zh-TW" altLang="en-US" sz="4000" dirty="0"/>
              <a:t>非線性</a:t>
            </a:r>
            <a:r>
              <a:rPr lang="en-US" altLang="zh-TW" sz="4000" dirty="0"/>
              <a:t>) T-SNE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DCAA0C-5D88-4956-81D4-AEDE8D4CD5FA}"/>
              </a:ext>
            </a:extLst>
          </p:cNvPr>
          <p:cNvSpPr txBox="1"/>
          <p:nvPr/>
        </p:nvSpPr>
        <p:spPr>
          <a:xfrm>
            <a:off x="486561" y="1957846"/>
            <a:ext cx="720614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1800"/>
              </a:lnSpc>
            </a:pPr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B6A77C-4450-452B-8BCF-833D4303D128}"/>
              </a:ext>
            </a:extLst>
          </p:cNvPr>
          <p:cNvSpPr txBox="1"/>
          <p:nvPr/>
        </p:nvSpPr>
        <p:spPr>
          <a:xfrm>
            <a:off x="486560" y="1529471"/>
            <a:ext cx="46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Step 2</a:t>
            </a:r>
            <a:r>
              <a:rPr lang="zh-TW" altLang="en-US" dirty="0"/>
              <a:t> 相似度歸一化</a:t>
            </a: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94ECCE9-9D20-4CF3-B34D-A6DBF5862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85" y="2770942"/>
            <a:ext cx="4991100" cy="290765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D0BF458-290D-48C4-AF77-D0AA632AC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64" y="2711899"/>
            <a:ext cx="5591175" cy="292425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4D2D546-3D4E-45C3-B73C-FDD75A81C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888" y="1354647"/>
            <a:ext cx="4563087" cy="516430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98352C-6EFB-42ED-AB29-3F6C0AA535F1}"/>
              </a:ext>
            </a:extLst>
          </p:cNvPr>
          <p:cNvSpPr txBox="1"/>
          <p:nvPr/>
        </p:nvSpPr>
        <p:spPr>
          <a:xfrm>
            <a:off x="0" y="6581001"/>
            <a:ext cx="10253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https://www.bilibili.com/video/BV1va411m74T/?spm_id_from=333.337.search-card.all.click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BB46F22-974D-4323-8A1E-2C3CBD63B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8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降維</a:t>
            </a:r>
            <a:r>
              <a:rPr lang="en-US" altLang="zh-TW" sz="4000" dirty="0"/>
              <a:t>(</a:t>
            </a:r>
            <a:r>
              <a:rPr lang="zh-TW" altLang="en-US" sz="4000" dirty="0"/>
              <a:t>非線性</a:t>
            </a:r>
            <a:r>
              <a:rPr lang="en-US" altLang="zh-TW" sz="4000" dirty="0"/>
              <a:t>) T-SNE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DCAA0C-5D88-4956-81D4-AEDE8D4CD5FA}"/>
              </a:ext>
            </a:extLst>
          </p:cNvPr>
          <p:cNvSpPr txBox="1"/>
          <p:nvPr/>
        </p:nvSpPr>
        <p:spPr>
          <a:xfrm>
            <a:off x="486561" y="1957846"/>
            <a:ext cx="720614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1800"/>
              </a:lnSpc>
            </a:pPr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B6A77C-4450-452B-8BCF-833D4303D128}"/>
              </a:ext>
            </a:extLst>
          </p:cNvPr>
          <p:cNvSpPr txBox="1"/>
          <p:nvPr/>
        </p:nvSpPr>
        <p:spPr>
          <a:xfrm>
            <a:off x="486560" y="1529471"/>
            <a:ext cx="46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Step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r>
              <a:rPr lang="zh-TW" altLang="en-US" dirty="0"/>
              <a:t> 使用</a:t>
            </a:r>
            <a:r>
              <a:rPr lang="en-US" altLang="zh-TW" dirty="0"/>
              <a:t>T</a:t>
            </a:r>
            <a:r>
              <a:rPr lang="zh-TW" altLang="en-US" dirty="0"/>
              <a:t>分布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E179C6-AC29-4F81-8392-D49CF208D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2147845"/>
            <a:ext cx="8572500" cy="372427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A77EB97-0828-47AA-A44E-E40D4C21D41F}"/>
              </a:ext>
            </a:extLst>
          </p:cNvPr>
          <p:cNvSpPr txBox="1"/>
          <p:nvPr/>
        </p:nvSpPr>
        <p:spPr>
          <a:xfrm>
            <a:off x="0" y="6581001"/>
            <a:ext cx="10253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https://www.bilibili.com/video/BV1va411m74T/?spm_id_from=333.337.search-card.all.click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1D69CA8-E86B-4753-8D2C-7C136246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4477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降維</a:t>
            </a:r>
            <a:r>
              <a:rPr lang="en-US" altLang="zh-TW" sz="4000" dirty="0"/>
              <a:t>(</a:t>
            </a:r>
            <a:r>
              <a:rPr lang="zh-TW" altLang="en-US" sz="4000" dirty="0"/>
              <a:t>非線性</a:t>
            </a:r>
            <a:r>
              <a:rPr lang="en-US" altLang="zh-TW" sz="4000" dirty="0"/>
              <a:t>) T-SNE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DCAA0C-5D88-4956-81D4-AEDE8D4CD5FA}"/>
              </a:ext>
            </a:extLst>
          </p:cNvPr>
          <p:cNvSpPr txBox="1"/>
          <p:nvPr/>
        </p:nvSpPr>
        <p:spPr>
          <a:xfrm>
            <a:off x="486561" y="1957846"/>
            <a:ext cx="720614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1800"/>
              </a:lnSpc>
            </a:pPr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B6A77C-4450-452B-8BCF-833D4303D128}"/>
              </a:ext>
            </a:extLst>
          </p:cNvPr>
          <p:cNvSpPr txBox="1"/>
          <p:nvPr/>
        </p:nvSpPr>
        <p:spPr>
          <a:xfrm>
            <a:off x="486560" y="1529471"/>
            <a:ext cx="46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Step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r>
              <a:rPr lang="zh-TW" altLang="en-US" dirty="0"/>
              <a:t> 移動</a:t>
            </a: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7B80EAC-6099-48F6-ACA3-5E4363B4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" y="1898803"/>
            <a:ext cx="9286875" cy="4343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8C0BF49-7F07-420D-B1CD-206A1C4A2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363" y="4804380"/>
            <a:ext cx="2319338" cy="86396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B8D2E95-41C0-4394-8A91-FF26FD34B32C}"/>
              </a:ext>
            </a:extLst>
          </p:cNvPr>
          <p:cNvSpPr txBox="1"/>
          <p:nvPr/>
        </p:nvSpPr>
        <p:spPr>
          <a:xfrm>
            <a:off x="0" y="6581001"/>
            <a:ext cx="10253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https://www.bilibili.com/video/BV1va411m74T/?spm_id_from=333.337.search-card.all.click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ED21BC7-26FD-47FB-A68D-2A1689DF8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675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降維</a:t>
            </a:r>
            <a:r>
              <a:rPr lang="en-US" altLang="zh-TW" sz="4000" dirty="0"/>
              <a:t>(</a:t>
            </a:r>
            <a:r>
              <a:rPr lang="zh-TW" altLang="en-US" sz="4000" dirty="0"/>
              <a:t>非線性</a:t>
            </a:r>
            <a:r>
              <a:rPr lang="en-US" altLang="zh-TW" sz="4000" dirty="0"/>
              <a:t>) T-SNE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DCAA0C-5D88-4956-81D4-AEDE8D4CD5FA}"/>
              </a:ext>
            </a:extLst>
          </p:cNvPr>
          <p:cNvSpPr txBox="1"/>
          <p:nvPr/>
        </p:nvSpPr>
        <p:spPr>
          <a:xfrm>
            <a:off x="486561" y="1957846"/>
            <a:ext cx="720614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1800"/>
              </a:lnSpc>
            </a:pPr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B6A77C-4450-452B-8BCF-833D4303D128}"/>
              </a:ext>
            </a:extLst>
          </p:cNvPr>
          <p:cNvSpPr txBox="1"/>
          <p:nvPr/>
        </p:nvSpPr>
        <p:spPr>
          <a:xfrm>
            <a:off x="486560" y="1529471"/>
            <a:ext cx="46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Step</a:t>
            </a:r>
            <a:r>
              <a:rPr lang="zh-TW" altLang="en-US" dirty="0"/>
              <a:t> </a:t>
            </a:r>
            <a:r>
              <a:rPr lang="en-US" altLang="zh-TW" dirty="0"/>
              <a:t>4</a:t>
            </a:r>
            <a:r>
              <a:rPr lang="zh-TW" altLang="en-US" dirty="0"/>
              <a:t> 移動</a:t>
            </a:r>
            <a:endParaRPr lang="en-US" altLang="zh-TW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8C0BF49-7F07-420D-B1CD-206A1C4A2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363" y="4804380"/>
            <a:ext cx="2319338" cy="8639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94E9B82-E47B-44CD-9206-E74FD7F69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69" y="2021111"/>
            <a:ext cx="9534525" cy="42576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3149157-7534-4A93-9FC2-9CCE6E598CC2}"/>
              </a:ext>
            </a:extLst>
          </p:cNvPr>
          <p:cNvSpPr txBox="1"/>
          <p:nvPr/>
        </p:nvSpPr>
        <p:spPr>
          <a:xfrm>
            <a:off x="0" y="6581001"/>
            <a:ext cx="10253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https://www.bilibili.com/video/BV1va411m74T/?spm_id_from=333.337.search-card.all.click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5C0D99E-4426-4E1A-834C-F8D738DA6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545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降維</a:t>
            </a:r>
            <a:r>
              <a:rPr lang="en-US" altLang="zh-TW" sz="4000" dirty="0"/>
              <a:t>(</a:t>
            </a:r>
            <a:r>
              <a:rPr lang="zh-TW" altLang="en-US" sz="4000" dirty="0"/>
              <a:t>非線性</a:t>
            </a:r>
            <a:r>
              <a:rPr lang="en-US" altLang="zh-TW" sz="4000" dirty="0"/>
              <a:t>) T-SNE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DCAA0C-5D88-4956-81D4-AEDE8D4CD5FA}"/>
              </a:ext>
            </a:extLst>
          </p:cNvPr>
          <p:cNvSpPr txBox="1"/>
          <p:nvPr/>
        </p:nvSpPr>
        <p:spPr>
          <a:xfrm>
            <a:off x="486561" y="1957846"/>
            <a:ext cx="720614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1800"/>
              </a:lnSpc>
            </a:pPr>
            <a:endParaRPr lang="en-US" altLang="zh-TW" sz="2800" dirty="0"/>
          </a:p>
          <a:p>
            <a:endParaRPr lang="en-US" altLang="zh-TW" sz="2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EB793CB-938F-4458-86F6-E76440F7D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" y="2315620"/>
            <a:ext cx="5378549" cy="289614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DD670D6-EF3A-4C80-A6C0-49C9B50CE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278" y="2250529"/>
            <a:ext cx="5732984" cy="337928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4CB43D1-6647-4BEC-BF1B-1E8AAD53DC09}"/>
              </a:ext>
            </a:extLst>
          </p:cNvPr>
          <p:cNvSpPr txBox="1"/>
          <p:nvPr/>
        </p:nvSpPr>
        <p:spPr>
          <a:xfrm>
            <a:off x="0" y="6581001"/>
            <a:ext cx="92885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https://www.youtube.com/watch?v=GBUEjkpoxXc&amp;feature=youtu.be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667F630-2A91-4823-9A18-8DD938F9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14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結論</a:t>
            </a:r>
            <a:endParaRPr lang="en-US" altLang="zh-TW" sz="40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DCAA0C-5D88-4956-81D4-AEDE8D4CD5FA}"/>
              </a:ext>
            </a:extLst>
          </p:cNvPr>
          <p:cNvSpPr txBox="1"/>
          <p:nvPr/>
        </p:nvSpPr>
        <p:spPr>
          <a:xfrm>
            <a:off x="662727" y="1747640"/>
            <a:ext cx="720614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1800"/>
              </a:lnSpc>
            </a:pPr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577F678-B66E-42ED-A71A-70AF3305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59B34B3-1FDA-4C4E-8F18-7BD28C6ADDFC}"/>
              </a:ext>
            </a:extLst>
          </p:cNvPr>
          <p:cNvSpPr txBox="1"/>
          <p:nvPr/>
        </p:nvSpPr>
        <p:spPr>
          <a:xfrm>
            <a:off x="738810" y="1315945"/>
            <a:ext cx="610125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/>
              <a:t>聚類</a:t>
            </a:r>
            <a:endParaRPr lang="en-US" altLang="zh-TW" sz="2400" b="1" dirty="0"/>
          </a:p>
          <a:p>
            <a:pPr>
              <a:lnSpc>
                <a:spcPct val="150000"/>
              </a:lnSpc>
            </a:pPr>
            <a:r>
              <a:rPr lang="en-US" altLang="zh-TW" dirty="0"/>
              <a:t>	</a:t>
            </a:r>
            <a:r>
              <a:rPr lang="zh-TW" altLang="en-US" dirty="0"/>
              <a:t>優點</a:t>
            </a:r>
            <a:r>
              <a:rPr lang="en-US" altLang="zh-TW" dirty="0"/>
              <a:t>: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無監督學習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	</a:t>
            </a:r>
            <a:r>
              <a:rPr lang="zh-TW" altLang="en-US" dirty="0"/>
              <a:t>缺點</a:t>
            </a:r>
            <a:r>
              <a:rPr lang="en-US" altLang="zh-TW" dirty="0"/>
              <a:t>: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主觀性、噪音和異常值敏感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sz="2400" b="1" dirty="0"/>
              <a:t>線性降維</a:t>
            </a:r>
            <a:endParaRPr lang="en-US" altLang="zh-TW" sz="2400" b="1" dirty="0"/>
          </a:p>
          <a:p>
            <a:pPr>
              <a:lnSpc>
                <a:spcPct val="150000"/>
              </a:lnSpc>
            </a:pPr>
            <a:r>
              <a:rPr lang="en-US" altLang="zh-TW" dirty="0"/>
              <a:t>	</a:t>
            </a:r>
            <a:r>
              <a:rPr lang="zh-TW" altLang="en-US" dirty="0"/>
              <a:t>優點</a:t>
            </a:r>
            <a:r>
              <a:rPr lang="en-US" altLang="zh-TW" dirty="0"/>
              <a:t>: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維度縮減、保留關鍵信息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	</a:t>
            </a:r>
            <a:r>
              <a:rPr lang="zh-TW" altLang="en-US" dirty="0"/>
              <a:t>缺點</a:t>
            </a:r>
            <a:r>
              <a:rPr lang="en-US" altLang="zh-TW" dirty="0"/>
              <a:t>: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受限於線性關係、不可逆性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sz="2400" b="1" dirty="0"/>
              <a:t>非線性降維</a:t>
            </a:r>
            <a:endParaRPr lang="en-US" altLang="zh-TW" sz="2400" b="1" dirty="0"/>
          </a:p>
          <a:p>
            <a:pPr>
              <a:lnSpc>
                <a:spcPct val="150000"/>
              </a:lnSpc>
            </a:pPr>
            <a:r>
              <a:rPr lang="en-US" altLang="zh-TW" dirty="0"/>
              <a:t>	</a:t>
            </a:r>
            <a:r>
              <a:rPr lang="zh-TW" altLang="en-US" dirty="0"/>
              <a:t>優點</a:t>
            </a:r>
            <a:r>
              <a:rPr lang="en-US" altLang="zh-TW" dirty="0"/>
              <a:t>: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擅長處理非線性關係、提供更好的可視化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	</a:t>
            </a:r>
            <a:r>
              <a:rPr lang="zh-TW" altLang="en-US" dirty="0"/>
              <a:t>缺點</a:t>
            </a:r>
            <a:r>
              <a:rPr lang="en-US" altLang="zh-TW" dirty="0"/>
              <a:t>: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計算複雜度高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3006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Auto-Encoder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28CA859-D01A-4361-9E8D-2AD258988D8E}"/>
              </a:ext>
            </a:extLst>
          </p:cNvPr>
          <p:cNvSpPr txBox="1"/>
          <p:nvPr/>
        </p:nvSpPr>
        <p:spPr>
          <a:xfrm>
            <a:off x="1757493" y="1714137"/>
            <a:ext cx="60987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Auto-Encoder = </a:t>
            </a:r>
            <a:r>
              <a:rPr lang="en-US" altLang="zh-TW" sz="2000" dirty="0">
                <a:solidFill>
                  <a:srgbClr val="FF0000"/>
                </a:solidFill>
              </a:rPr>
              <a:t>Encoder</a:t>
            </a:r>
            <a:r>
              <a:rPr lang="en-US" altLang="zh-TW" sz="2000" dirty="0"/>
              <a:t> + </a:t>
            </a:r>
            <a:r>
              <a:rPr lang="en-US" altLang="zh-TW" sz="2000" dirty="0">
                <a:solidFill>
                  <a:srgbClr val="3076A4"/>
                </a:solidFill>
              </a:rPr>
              <a:t>Decoder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21761B-055D-481F-AF2B-F0E90B73F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275" y="2399370"/>
            <a:ext cx="5505232" cy="385751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127D69F-1CE7-46F9-AAF2-53B92EA148D1}"/>
              </a:ext>
            </a:extLst>
          </p:cNvPr>
          <p:cNvSpPr txBox="1"/>
          <p:nvPr/>
        </p:nvSpPr>
        <p:spPr>
          <a:xfrm>
            <a:off x="0" y="6542005"/>
            <a:ext cx="6101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https://www.youtube.com/watch?v=Tk5B4seA-AU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A31825D-6EBD-4EBC-9CEC-4907B4EEC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2179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Auto-Encoder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28CA859-D01A-4361-9E8D-2AD258988D8E}"/>
              </a:ext>
            </a:extLst>
          </p:cNvPr>
          <p:cNvSpPr txBox="1"/>
          <p:nvPr/>
        </p:nvSpPr>
        <p:spPr>
          <a:xfrm>
            <a:off x="457985" y="2115882"/>
            <a:ext cx="10796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</a:rPr>
              <a:t>Encoder : </a:t>
            </a:r>
            <a:r>
              <a:rPr lang="zh-TW" altLang="en-US" sz="2000" dirty="0"/>
              <a:t>compress data into lower-dimensional representation</a:t>
            </a:r>
            <a:endParaRPr lang="en-US" altLang="zh-TW" sz="2000" dirty="0">
              <a:solidFill>
                <a:srgbClr val="3076A4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5DED808-F103-4B3C-8EB0-34340DB1A928}"/>
              </a:ext>
            </a:extLst>
          </p:cNvPr>
          <p:cNvGrpSpPr/>
          <p:nvPr/>
        </p:nvGrpSpPr>
        <p:grpSpPr>
          <a:xfrm>
            <a:off x="1513184" y="2523195"/>
            <a:ext cx="5505232" cy="3857512"/>
            <a:chOff x="2054275" y="2399370"/>
            <a:chExt cx="5505232" cy="385751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A21761B-055D-481F-AF2B-F0E90B73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4275" y="2399370"/>
              <a:ext cx="5505232" cy="3857512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2177A87-3EF7-4CAF-BDA5-0018462B6BC6}"/>
                </a:ext>
              </a:extLst>
            </p:cNvPr>
            <p:cNvSpPr/>
            <p:nvPr/>
          </p:nvSpPr>
          <p:spPr>
            <a:xfrm>
              <a:off x="2114026" y="2516697"/>
              <a:ext cx="3179427" cy="36156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BC6D9D-9F2F-432C-B256-207131D93D57}"/>
              </a:ext>
            </a:extLst>
          </p:cNvPr>
          <p:cNvSpPr txBox="1"/>
          <p:nvPr/>
        </p:nvSpPr>
        <p:spPr>
          <a:xfrm>
            <a:off x="0" y="6542005"/>
            <a:ext cx="6101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https://www.youtube.com/watch?v=Tk5B4seA-AU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2988AE-1A29-420F-BC09-016A6E397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9617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Auto-Encoder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28CA859-D01A-4361-9E8D-2AD258988D8E}"/>
              </a:ext>
            </a:extLst>
          </p:cNvPr>
          <p:cNvSpPr txBox="1"/>
          <p:nvPr/>
        </p:nvSpPr>
        <p:spPr>
          <a:xfrm>
            <a:off x="3892491" y="1748634"/>
            <a:ext cx="60987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3076A4"/>
                </a:solidFill>
              </a:rPr>
              <a:t>Decoder : </a:t>
            </a:r>
            <a:r>
              <a:rPr lang="en-US" altLang="zh-TW" sz="2000" dirty="0"/>
              <a:t>decompress representation back to   		          original domain</a:t>
            </a:r>
            <a:endParaRPr lang="en-US" altLang="zh-TW" sz="2000" dirty="0">
              <a:solidFill>
                <a:srgbClr val="3076A4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21761B-055D-481F-AF2B-F0E90B73F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75" y="2456520"/>
            <a:ext cx="5505232" cy="38575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91ACEFB-6B3A-4620-9E32-C80F5E36831C}"/>
              </a:ext>
            </a:extLst>
          </p:cNvPr>
          <p:cNvSpPr/>
          <p:nvPr/>
        </p:nvSpPr>
        <p:spPr>
          <a:xfrm>
            <a:off x="3106460" y="2643324"/>
            <a:ext cx="3179427" cy="3615655"/>
          </a:xfrm>
          <a:prstGeom prst="rect">
            <a:avLst/>
          </a:prstGeom>
          <a:noFill/>
          <a:ln w="57150">
            <a:solidFill>
              <a:srgbClr val="3076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3076A4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82354A5-4059-4196-A5A0-E300B852D857}"/>
              </a:ext>
            </a:extLst>
          </p:cNvPr>
          <p:cNvSpPr txBox="1"/>
          <p:nvPr/>
        </p:nvSpPr>
        <p:spPr>
          <a:xfrm>
            <a:off x="0" y="6542005"/>
            <a:ext cx="6101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https://www.youtube.com/watch?v=Tk5B4seA-AU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C67970F-8BA1-42A2-B553-E65C8760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8631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Auto-Encoder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utoencoder: Neural Networks As A Unsupervised Learning">
            <a:extLst>
              <a:ext uri="{FF2B5EF4-FFF2-40B4-BE49-F238E27FC236}">
                <a16:creationId xmlns:a16="http://schemas.microsoft.com/office/drawing/2014/main" id="{00E70319-3406-4FB5-B5F3-931AC76C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1694407"/>
            <a:ext cx="6076950" cy="4562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EF18264-51B1-443A-ADAA-D3FDDB72AAE9}"/>
              </a:ext>
            </a:extLst>
          </p:cNvPr>
          <p:cNvSpPr txBox="1"/>
          <p:nvPr/>
        </p:nvSpPr>
        <p:spPr>
          <a:xfrm>
            <a:off x="2406241" y="5238708"/>
            <a:ext cx="994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/>
              <a:t>Original data                                          Reconstructed data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6F4CB7E-8C91-4036-B62F-7A3AAB32DF78}"/>
              </a:ext>
            </a:extLst>
          </p:cNvPr>
          <p:cNvSpPr txBox="1"/>
          <p:nvPr/>
        </p:nvSpPr>
        <p:spPr>
          <a:xfrm>
            <a:off x="5755483" y="4399674"/>
            <a:ext cx="1676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-&gt;</a:t>
            </a:r>
          </a:p>
          <a:p>
            <a:pPr algn="ctr"/>
            <a:r>
              <a:rPr lang="en-US" altLang="zh-TW" dirty="0"/>
              <a:t>Generation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F9A6259-9D50-47D5-A039-A2E5CBA84FCC}"/>
              </a:ext>
            </a:extLst>
          </p:cNvPr>
          <p:cNvSpPr txBox="1"/>
          <p:nvPr/>
        </p:nvSpPr>
        <p:spPr>
          <a:xfrm>
            <a:off x="3614739" y="4399674"/>
            <a:ext cx="115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-&gt;</a:t>
            </a:r>
          </a:p>
          <a:p>
            <a:r>
              <a:rPr lang="zh-TW" altLang="en-US" dirty="0"/>
              <a:t>化繁為簡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1CF5B52-0559-4BB6-B658-6AE549E1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367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1" y="601118"/>
            <a:ext cx="4589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Why Clustering</a:t>
            </a:r>
            <a:endParaRPr lang="zh-TW" altLang="en-US" sz="40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3283FC8-E40E-4EFA-BE72-592726CD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0EE3ACF-3919-4277-B079-4A80A01F9157}"/>
              </a:ext>
            </a:extLst>
          </p:cNvPr>
          <p:cNvSpPr txBox="1"/>
          <p:nvPr/>
        </p:nvSpPr>
        <p:spPr>
          <a:xfrm>
            <a:off x="822894" y="2130081"/>
            <a:ext cx="6101254" cy="2202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0" i="0" dirty="0">
                <a:effectLst/>
                <a:latin typeface="Söhne"/>
              </a:rPr>
              <a:t>群體分析和行為分析</a:t>
            </a:r>
            <a:endParaRPr lang="en-US" altLang="zh-TW" sz="2400" b="0" i="0" dirty="0">
              <a:effectLst/>
              <a:latin typeface="Söhne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0" i="0" dirty="0">
                <a:effectLst/>
                <a:latin typeface="Söhne"/>
              </a:rPr>
              <a:t>進行數據探索和可視化</a:t>
            </a:r>
            <a:endParaRPr lang="en-US" altLang="zh-TW" sz="2400" b="0" i="0" dirty="0">
              <a:effectLst/>
              <a:latin typeface="Söhne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b="0" i="0" dirty="0">
                <a:effectLst/>
                <a:latin typeface="Söhne"/>
              </a:rPr>
              <a:t>數據預處理</a:t>
            </a:r>
            <a:endParaRPr lang="en-US" altLang="zh-TW" sz="24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931993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1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Auto-Encoder-Applications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B8FDE8-9E9E-464B-83A4-E6DEE1FBFAAC}"/>
              </a:ext>
            </a:extLst>
          </p:cNvPr>
          <p:cNvSpPr txBox="1"/>
          <p:nvPr/>
        </p:nvSpPr>
        <p:spPr>
          <a:xfrm>
            <a:off x="557213" y="1398449"/>
            <a:ext cx="6105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/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r>
              <a:rPr lang="zh-TW" altLang="en-US" sz="1800" dirty="0"/>
              <a:t> </a:t>
            </a:r>
            <a:endParaRPr lang="en-US" altLang="zh-TW" sz="1800" dirty="0"/>
          </a:p>
          <a:p>
            <a:endParaRPr lang="en-US" altLang="zh-TW" sz="1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3A7E49-3A80-4D9D-A818-01B749848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2119312"/>
            <a:ext cx="7829550" cy="3895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8ED39F3-A511-4DCA-8594-C46FC3642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690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1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Auto-Encoder-Applications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B8FDE8-9E9E-464B-83A4-E6DEE1FBFAAC}"/>
              </a:ext>
            </a:extLst>
          </p:cNvPr>
          <p:cNvSpPr txBox="1"/>
          <p:nvPr/>
        </p:nvSpPr>
        <p:spPr>
          <a:xfrm>
            <a:off x="557213" y="1398449"/>
            <a:ext cx="61055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Anomaly Detection</a:t>
            </a:r>
            <a:endParaRPr lang="en-US" altLang="zh-TW" sz="1800" dirty="0"/>
          </a:p>
          <a:p>
            <a:r>
              <a:rPr lang="zh-TW" altLang="en-US" sz="1800" dirty="0"/>
              <a:t> </a:t>
            </a:r>
            <a:endParaRPr lang="en-US" altLang="zh-TW" sz="1800" dirty="0"/>
          </a:p>
          <a:p>
            <a:endParaRPr lang="en-US" altLang="zh-TW" sz="1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BB2042D-E4B4-4472-A0DF-BC10287B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61" y="2200276"/>
            <a:ext cx="10599274" cy="3548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2D69208-F724-438E-B953-49EAE497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650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1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Auto-Encoder-Applications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B8FDE8-9E9E-464B-83A4-E6DEE1FBFAAC}"/>
              </a:ext>
            </a:extLst>
          </p:cNvPr>
          <p:cNvSpPr txBox="1"/>
          <p:nvPr/>
        </p:nvSpPr>
        <p:spPr>
          <a:xfrm>
            <a:off x="557213" y="1398449"/>
            <a:ext cx="61055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Generator</a:t>
            </a:r>
            <a:endParaRPr lang="en-US" altLang="zh-TW" sz="1800" dirty="0"/>
          </a:p>
          <a:p>
            <a:r>
              <a:rPr lang="zh-TW" altLang="en-US" sz="1800" dirty="0"/>
              <a:t> </a:t>
            </a:r>
            <a:endParaRPr lang="en-US" altLang="zh-TW" sz="1800" dirty="0"/>
          </a:p>
          <a:p>
            <a:endParaRPr lang="en-US" altLang="zh-TW" sz="1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9A99CC-D04B-4974-B06C-9208E650B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12" y="2626579"/>
            <a:ext cx="5275686" cy="26693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6FD5DF-2BC0-493F-94B1-0D25D1A8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6189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1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Auto-Encoder-Applications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3B8FDE8-9E9E-464B-83A4-E6DEE1FBFAAC}"/>
              </a:ext>
            </a:extLst>
          </p:cNvPr>
          <p:cNvSpPr txBox="1"/>
          <p:nvPr/>
        </p:nvSpPr>
        <p:spPr>
          <a:xfrm>
            <a:off x="557213" y="1398449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/>
              <a:t>Voice Conversion</a:t>
            </a:r>
            <a:r>
              <a:rPr lang="zh-TW" altLang="en-US" sz="1800" dirty="0"/>
              <a:t> </a:t>
            </a:r>
            <a:endParaRPr lang="en-US" altLang="zh-TW" sz="1800" dirty="0"/>
          </a:p>
          <a:p>
            <a:endParaRPr lang="en-US" altLang="zh-TW" sz="1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AD661F8-2C7F-40CB-A997-090B0F87F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898803"/>
            <a:ext cx="6981825" cy="469208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5B244BC-9B2A-4DE9-A9CD-00E509A52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1721614"/>
            <a:ext cx="6981825" cy="486634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7EDCC18-6AC7-425E-B870-BEE48C514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881905"/>
            <a:ext cx="6905625" cy="470605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BF56408-BBCA-41B9-80E7-54CC683BE842}"/>
              </a:ext>
            </a:extLst>
          </p:cNvPr>
          <p:cNvSpPr txBox="1"/>
          <p:nvPr/>
        </p:nvSpPr>
        <p:spPr>
          <a:xfrm>
            <a:off x="0" y="6542005"/>
            <a:ext cx="6101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https://www.youtube.com/watch?v=Tk5B4seA-AU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838631C-499C-4592-B163-523FEE2D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42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How to train an autoencoder?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D0B225-4BCA-4117-8040-B32A314F780A}"/>
              </a:ext>
            </a:extLst>
          </p:cNvPr>
          <p:cNvSpPr txBox="1"/>
          <p:nvPr/>
        </p:nvSpPr>
        <p:spPr>
          <a:xfrm>
            <a:off x="585788" y="1496181"/>
            <a:ext cx="61055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Minimize reconstruction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CCF90DF-4B52-435A-A4BF-7609CAAE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62" y="4138612"/>
            <a:ext cx="5476875" cy="191452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7BFD9F5-7480-495A-A99E-85C9E8715D08}"/>
              </a:ext>
            </a:extLst>
          </p:cNvPr>
          <p:cNvSpPr txBox="1"/>
          <p:nvPr/>
        </p:nvSpPr>
        <p:spPr>
          <a:xfrm>
            <a:off x="4910138" y="6053137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/>
              <a:t>reconstruction error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FCF530-0D42-4A28-839C-5AD9514AB6B1}"/>
              </a:ext>
            </a:extLst>
          </p:cNvPr>
          <p:cNvSpPr txBox="1"/>
          <p:nvPr/>
        </p:nvSpPr>
        <p:spPr>
          <a:xfrm>
            <a:off x="0" y="6542005"/>
            <a:ext cx="6101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https://www.youtube.com/watch?v=Tk5B4seA-AU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A6C3CA3-16A9-43FB-BB18-8E005C97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1299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Auto-Encoder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CCE44FE6-F91E-4633-BABC-FDDEA26C5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76" y="2053730"/>
            <a:ext cx="6147689" cy="381892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328E6A8-2C05-4FA1-809D-9288DC4CF7BA}"/>
              </a:ext>
            </a:extLst>
          </p:cNvPr>
          <p:cNvSpPr txBox="1"/>
          <p:nvPr/>
        </p:nvSpPr>
        <p:spPr>
          <a:xfrm>
            <a:off x="0" y="6581001"/>
            <a:ext cx="6094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https://www.youtube.com/watch?v=xwrzh4e8DLs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B5A202A-868A-49FF-833E-EE71BFC68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930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8838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Introduction of ELMO, BERT, GPT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D5922479-4500-4F58-8588-637F1ABF6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" t="-13325" r="-133" b="13325"/>
          <a:stretch/>
        </p:blipFill>
        <p:spPr>
          <a:xfrm>
            <a:off x="1576388" y="994271"/>
            <a:ext cx="7167562" cy="486945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0AE8AF7-A777-4B1D-86DE-F1E117F50F6A}"/>
              </a:ext>
            </a:extLst>
          </p:cNvPr>
          <p:cNvSpPr txBox="1"/>
          <p:nvPr/>
        </p:nvSpPr>
        <p:spPr>
          <a:xfrm>
            <a:off x="0" y="6512571"/>
            <a:ext cx="914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https://www.youtube.com/watch?v=UYPa347-DdE&amp;feature=youtu.be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7F9894F-483B-49CD-B437-4A806722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392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085C490-BEBC-4D2D-9A89-A83A2363E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49" y="130276"/>
            <a:ext cx="8272501" cy="614669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1292150-EFED-4AF4-A084-78C2E2CED794}"/>
              </a:ext>
            </a:extLst>
          </p:cNvPr>
          <p:cNvSpPr txBox="1"/>
          <p:nvPr/>
        </p:nvSpPr>
        <p:spPr>
          <a:xfrm>
            <a:off x="0" y="6512571"/>
            <a:ext cx="914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https://www.youtube.com/watch?v=UYPa347-DdE&amp;feature=youtu.be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A1A9A58-309D-48C6-9EF2-F77ED95A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727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C3E98FA-6A70-4371-A002-A3B852360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8473" y="361950"/>
            <a:ext cx="7632052" cy="55816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445695B-A6F7-4F8B-A9B2-AB178E3730E8}"/>
              </a:ext>
            </a:extLst>
          </p:cNvPr>
          <p:cNvSpPr txBox="1"/>
          <p:nvPr/>
        </p:nvSpPr>
        <p:spPr>
          <a:xfrm>
            <a:off x="0" y="6512571"/>
            <a:ext cx="914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https://www.youtube.com/watch?v=UYPa347-DdE&amp;feature=youtu.be</a:t>
            </a:r>
          </a:p>
        </p:txBody>
      </p:sp>
    </p:spTree>
    <p:extLst>
      <p:ext uri="{BB962C8B-B14F-4D97-AF65-F5344CB8AC3E}">
        <p14:creationId xmlns:p14="http://schemas.microsoft.com/office/powerpoint/2010/main" val="3928460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B181AD4-B139-43C0-8BAA-17339184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32" y="209549"/>
            <a:ext cx="8090991" cy="599122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F03AEA8-0140-42B5-BB7E-CA6E49624EB2}"/>
              </a:ext>
            </a:extLst>
          </p:cNvPr>
          <p:cNvSpPr txBox="1"/>
          <p:nvPr/>
        </p:nvSpPr>
        <p:spPr>
          <a:xfrm>
            <a:off x="0" y="6512571"/>
            <a:ext cx="914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https://www.youtube.com/watch?v=UYPa347-DdE&amp;feature=youtu.be</a:t>
            </a:r>
          </a:p>
        </p:txBody>
      </p:sp>
    </p:spTree>
    <p:extLst>
      <p:ext uri="{BB962C8B-B14F-4D97-AF65-F5344CB8AC3E}">
        <p14:creationId xmlns:p14="http://schemas.microsoft.com/office/powerpoint/2010/main" val="2089919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Clustering</a:t>
            </a:r>
            <a:r>
              <a:rPr lang="zh-TW" altLang="en-US" sz="4000" dirty="0"/>
              <a:t> </a:t>
            </a:r>
            <a:r>
              <a:rPr lang="en-US" altLang="zh-TW" sz="4000" dirty="0"/>
              <a:t>–</a:t>
            </a:r>
            <a:r>
              <a:rPr lang="zh-TW" altLang="en-US" sz="4000" dirty="0"/>
              <a:t> </a:t>
            </a:r>
            <a:r>
              <a:rPr lang="en-US" altLang="zh-TW" sz="4000" dirty="0"/>
              <a:t>K-means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DCAA0C-5D88-4956-81D4-AEDE8D4CD5FA}"/>
              </a:ext>
            </a:extLst>
          </p:cNvPr>
          <p:cNvSpPr txBox="1"/>
          <p:nvPr/>
        </p:nvSpPr>
        <p:spPr>
          <a:xfrm>
            <a:off x="486561" y="1957846"/>
            <a:ext cx="720614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1800"/>
              </a:lnSpc>
            </a:pPr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0CC546C-FD07-4700-8A72-BE36D801DF99}"/>
              </a:ext>
            </a:extLst>
          </p:cNvPr>
          <p:cNvSpPr txBox="1"/>
          <p:nvPr/>
        </p:nvSpPr>
        <p:spPr>
          <a:xfrm>
            <a:off x="493985" y="1898803"/>
            <a:ext cx="5767387" cy="378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b="1" i="0" dirty="0">
                <a:solidFill>
                  <a:srgbClr val="292929"/>
                </a:solidFill>
                <a:effectLst/>
                <a:latin typeface="sohne"/>
              </a:rPr>
              <a:t>K-means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sohne"/>
              </a:rPr>
              <a:t>運作概念步驟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sohne"/>
              </a:rPr>
              <a:t>: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rgbClr val="292929"/>
                </a:solidFill>
                <a:effectLst/>
                <a:latin typeface="source-serif-pro"/>
              </a:rPr>
              <a:t>1.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source-serif-pro"/>
              </a:rPr>
              <a:t>設定好要分成多少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source-serif-pro"/>
              </a:rPr>
              <a:t>(k)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source-serif-pro"/>
              </a:rPr>
              <a:t>群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source-serif-pro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rgbClr val="292929"/>
                </a:solidFill>
                <a:effectLst/>
                <a:latin typeface="source-serif-pro"/>
              </a:rPr>
              <a:t>2.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source-serif-pro"/>
              </a:rPr>
              <a:t>隨機給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source-serif-pro"/>
              </a:rPr>
              <a:t>k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source-serif-pro"/>
              </a:rPr>
              <a:t>個群心。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rgbClr val="292929"/>
                </a:solidFill>
                <a:effectLst/>
                <a:latin typeface="source-serif-pro"/>
              </a:rPr>
              <a:t>3.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source-serif-pro"/>
              </a:rPr>
              <a:t>每個資料都會和所有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source-serif-pro"/>
              </a:rPr>
              <a:t>k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source-serif-pro"/>
              </a:rPr>
              <a:t>個群心算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source-serif-pro"/>
              </a:rPr>
              <a:t>直線距離</a:t>
            </a:r>
            <a:endParaRPr lang="en-US" altLang="zh-TW" b="0" i="0" dirty="0">
              <a:solidFill>
                <a:srgbClr val="FF0000"/>
              </a:solidFill>
              <a:effectLst/>
              <a:latin typeface="source-serif-pro"/>
            </a:endParaRP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rgbClr val="292929"/>
                </a:solidFill>
                <a:effectLst/>
                <a:latin typeface="source-serif-pro"/>
              </a:rPr>
              <a:t>4.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source-serif-pro"/>
              </a:rPr>
              <a:t>將每筆資料分類判給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source-serif-pro"/>
              </a:rPr>
              <a:t>距離最近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source-serif-pro"/>
              </a:rPr>
              <a:t>的那個群心。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rgbClr val="292929"/>
                </a:solidFill>
                <a:effectLst/>
                <a:latin typeface="source-serif-pro"/>
              </a:rPr>
              <a:t>5.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source-serif-pro"/>
              </a:rPr>
              <a:t>每個群心內都會有被分類過來的資料，用這些資料更新一次新的群心。</a:t>
            </a:r>
          </a:p>
          <a:p>
            <a:pPr algn="l">
              <a:lnSpc>
                <a:spcPct val="150000"/>
              </a:lnSpc>
            </a:pPr>
            <a:r>
              <a:rPr lang="en-US" altLang="zh-TW" b="0" i="0" dirty="0">
                <a:solidFill>
                  <a:srgbClr val="292929"/>
                </a:solidFill>
                <a:effectLst/>
                <a:latin typeface="source-serif-pro"/>
              </a:rPr>
              <a:t>6.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source-serif-pro"/>
              </a:rPr>
              <a:t>一直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source-serif-pro"/>
              </a:rPr>
              <a:t>重複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source-serif-pro"/>
              </a:rPr>
              <a:t>3–5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source-serif-pro"/>
              </a:rPr>
              <a:t>，直到所有群心不在有太大的變動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source-serif-pro"/>
              </a:rPr>
              <a:t>(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source-serif-pro"/>
              </a:rPr>
              <a:t>收斂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source-serif-pro"/>
              </a:rPr>
              <a:t>，結束。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CBCFFFE-1666-4868-9404-6A8A072369B5}"/>
              </a:ext>
            </a:extLst>
          </p:cNvPr>
          <p:cNvGrpSpPr/>
          <p:nvPr/>
        </p:nvGrpSpPr>
        <p:grpSpPr>
          <a:xfrm>
            <a:off x="6281977" y="1612521"/>
            <a:ext cx="2821458" cy="5149528"/>
            <a:chOff x="6281977" y="1612521"/>
            <a:chExt cx="2821458" cy="5149528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1195DEB-D497-4F4E-8351-85345EEC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1977" y="1612521"/>
              <a:ext cx="2821458" cy="3995519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69C61D8-4BE3-4619-A6FD-B98761C5B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2123" y="5526638"/>
              <a:ext cx="2598052" cy="1235411"/>
            </a:xfrm>
            <a:prstGeom prst="rect">
              <a:avLst/>
            </a:prstGeom>
          </p:spPr>
        </p:pic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27A08C6-814B-4223-9F3C-BB556B985472}"/>
              </a:ext>
            </a:extLst>
          </p:cNvPr>
          <p:cNvSpPr txBox="1"/>
          <p:nvPr/>
        </p:nvSpPr>
        <p:spPr>
          <a:xfrm>
            <a:off x="-2722911" y="6581001"/>
            <a:ext cx="7336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/>
              <a:t>https://reurl.cc/51O84G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C9FA7D-4FEF-4A70-8E94-6FA423A6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037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837FF5D-6BF1-4C44-913E-F023CB751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47637"/>
            <a:ext cx="8151406" cy="598646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AEA31ED-C133-4F53-AEF2-458C5028A2F6}"/>
              </a:ext>
            </a:extLst>
          </p:cNvPr>
          <p:cNvSpPr txBox="1"/>
          <p:nvPr/>
        </p:nvSpPr>
        <p:spPr>
          <a:xfrm>
            <a:off x="0" y="6512571"/>
            <a:ext cx="914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https://www.youtube.com/watch?v=UYPa347-DdE&amp;feature=youtu.be</a:t>
            </a:r>
          </a:p>
        </p:txBody>
      </p:sp>
    </p:spTree>
    <p:extLst>
      <p:ext uri="{BB962C8B-B14F-4D97-AF65-F5344CB8AC3E}">
        <p14:creationId xmlns:p14="http://schemas.microsoft.com/office/powerpoint/2010/main" val="3096538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D9202ED-7804-4C29-8746-A14F50F50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-71438"/>
            <a:ext cx="858202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89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3A33CF6-D3C0-450F-A216-B1D595A96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0"/>
            <a:ext cx="8982075" cy="65055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BBB074A-D974-4575-8546-227A18A771FC}"/>
              </a:ext>
            </a:extLst>
          </p:cNvPr>
          <p:cNvSpPr txBox="1"/>
          <p:nvPr/>
        </p:nvSpPr>
        <p:spPr>
          <a:xfrm>
            <a:off x="0" y="6512571"/>
            <a:ext cx="914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https://www.youtube.com/watch?v=UYPa347-DdE&amp;feature=youtu.be</a:t>
            </a:r>
          </a:p>
        </p:txBody>
      </p:sp>
    </p:spTree>
    <p:extLst>
      <p:ext uri="{BB962C8B-B14F-4D97-AF65-F5344CB8AC3E}">
        <p14:creationId xmlns:p14="http://schemas.microsoft.com/office/powerpoint/2010/main" val="2315694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A7316C3-6EC3-48C7-A649-973C66500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216020"/>
            <a:ext cx="7953375" cy="581806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3B51987-ECF3-4658-8C07-55FB80F69274}"/>
              </a:ext>
            </a:extLst>
          </p:cNvPr>
          <p:cNvSpPr txBox="1"/>
          <p:nvPr/>
        </p:nvSpPr>
        <p:spPr>
          <a:xfrm>
            <a:off x="0" y="6512571"/>
            <a:ext cx="914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https://www.youtube.com/watch?v=UYPa347-DdE&amp;feature=youtu.be</a:t>
            </a:r>
          </a:p>
        </p:txBody>
      </p:sp>
    </p:spTree>
    <p:extLst>
      <p:ext uri="{BB962C8B-B14F-4D97-AF65-F5344CB8AC3E}">
        <p14:creationId xmlns:p14="http://schemas.microsoft.com/office/powerpoint/2010/main" val="112832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ECAAAF7-F223-4A34-98FB-D9E8D352E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5" y="71437"/>
            <a:ext cx="8667750" cy="63912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B66E4A9-4B85-4E65-BE1D-14AF13357793}"/>
              </a:ext>
            </a:extLst>
          </p:cNvPr>
          <p:cNvSpPr txBox="1"/>
          <p:nvPr/>
        </p:nvSpPr>
        <p:spPr>
          <a:xfrm>
            <a:off x="0" y="6512571"/>
            <a:ext cx="914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https://www.youtube.com/watch?v=UYPa347-DdE&amp;feature=youtu.be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52E1300-1395-47E9-B992-523482F2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2517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CD8119D-6A53-4C0C-B61A-A324046BD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5" y="219075"/>
            <a:ext cx="8705850" cy="64198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9033A2C-CEA0-46AE-AF9F-80EF5F709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2" y="3629025"/>
            <a:ext cx="3362325" cy="21717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34DE965-DB86-409C-BA2C-D68E8860812D}"/>
              </a:ext>
            </a:extLst>
          </p:cNvPr>
          <p:cNvSpPr txBox="1"/>
          <p:nvPr/>
        </p:nvSpPr>
        <p:spPr>
          <a:xfrm>
            <a:off x="0" y="6512571"/>
            <a:ext cx="914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https://www.youtube.com/watch?v=UYPa347-DdE&amp;feature=youtu.be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AFD7DB4-9300-4C06-B063-E1A4C6D7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228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FEEAB15-DDCF-4097-876A-51F8500CD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0"/>
            <a:ext cx="8915400" cy="641032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09CE15A-061F-42CE-B031-68D5E51DAE9B}"/>
              </a:ext>
            </a:extLst>
          </p:cNvPr>
          <p:cNvSpPr txBox="1"/>
          <p:nvPr/>
        </p:nvSpPr>
        <p:spPr>
          <a:xfrm>
            <a:off x="0" y="6512571"/>
            <a:ext cx="914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https://www.youtube.com/watch?v=UYPa347-DdE&amp;feature=youtu.be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DD07C10-9BB5-4798-AA72-C0D64EEF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6094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391E2F6-C9C8-479E-B128-E3A0F669F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395287"/>
            <a:ext cx="8410575" cy="606742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1C4D737-E77B-4F3B-9B11-0062E0498D11}"/>
              </a:ext>
            </a:extLst>
          </p:cNvPr>
          <p:cNvSpPr txBox="1"/>
          <p:nvPr/>
        </p:nvSpPr>
        <p:spPr>
          <a:xfrm>
            <a:off x="0" y="6512571"/>
            <a:ext cx="914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https://www.youtube.com/watch?v=UYPa347-DdE&amp;feature=youtu.be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BA96637-3CE3-4CD6-898A-7962CA75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154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391E2F6-C9C8-479E-B128-E3A0F669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7746" y="395287"/>
            <a:ext cx="8196506" cy="606742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E52327A-F687-4001-AF7A-98601EE9FA8E}"/>
              </a:ext>
            </a:extLst>
          </p:cNvPr>
          <p:cNvSpPr txBox="1"/>
          <p:nvPr/>
        </p:nvSpPr>
        <p:spPr>
          <a:xfrm>
            <a:off x="0" y="6512571"/>
            <a:ext cx="914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https://www.youtube.com/watch?v=UYPa347-DdE&amp;feature=youtu.be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D9C13FA-4984-4F3B-9D65-D1C248F3C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6612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391E2F6-C9C8-479E-B128-E3A0F669F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0712" y="447743"/>
            <a:ext cx="8410575" cy="596251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B204A56-9910-40E4-AC14-07AF368AC28E}"/>
              </a:ext>
            </a:extLst>
          </p:cNvPr>
          <p:cNvSpPr txBox="1"/>
          <p:nvPr/>
        </p:nvSpPr>
        <p:spPr>
          <a:xfrm>
            <a:off x="0" y="6512571"/>
            <a:ext cx="914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https://www.youtube.com/watch?v=UYPa347-DdE&amp;feature=youtu.be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E5EA95-4FDC-4103-B59B-3319C2D9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820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Clustering</a:t>
            </a:r>
            <a:r>
              <a:rPr lang="zh-TW" altLang="en-US" sz="4000" dirty="0"/>
              <a:t> </a:t>
            </a:r>
            <a:r>
              <a:rPr lang="en-US" altLang="zh-TW" sz="4000" dirty="0"/>
              <a:t>-</a:t>
            </a:r>
            <a:r>
              <a:rPr lang="zh-TW" altLang="en-US" sz="4000" dirty="0"/>
              <a:t> </a:t>
            </a:r>
            <a:r>
              <a:rPr lang="en-US" altLang="zh-TW" sz="4000" dirty="0"/>
              <a:t>HAC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DCAA0C-5D88-4956-81D4-AEDE8D4CD5FA}"/>
              </a:ext>
            </a:extLst>
          </p:cNvPr>
          <p:cNvSpPr txBox="1"/>
          <p:nvPr/>
        </p:nvSpPr>
        <p:spPr>
          <a:xfrm>
            <a:off x="486561" y="1957846"/>
            <a:ext cx="720614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1800"/>
              </a:lnSpc>
            </a:pPr>
            <a:endParaRPr lang="en-US" altLang="zh-TW" sz="2800" dirty="0"/>
          </a:p>
          <a:p>
            <a:endParaRPr lang="en-US" altLang="zh-TW" sz="2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7524BFB-4F8A-4ACC-9A58-3826F4D45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62" y="1714500"/>
            <a:ext cx="7248525" cy="43624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11D9E65-3A7F-476F-8802-F98988D554CE}"/>
              </a:ext>
            </a:extLst>
          </p:cNvPr>
          <p:cNvSpPr txBox="1"/>
          <p:nvPr/>
        </p:nvSpPr>
        <p:spPr>
          <a:xfrm>
            <a:off x="3956283" y="5950964"/>
            <a:ext cx="127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加菲貓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6AADDC2-4A66-45D9-8D2A-7469E8AE1EEF}"/>
              </a:ext>
            </a:extLst>
          </p:cNvPr>
          <p:cNvSpPr txBox="1"/>
          <p:nvPr/>
        </p:nvSpPr>
        <p:spPr>
          <a:xfrm>
            <a:off x="4693684" y="4484722"/>
            <a:ext cx="127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貓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175C494-0F3E-483A-AAD5-6AE18F7B473D}"/>
              </a:ext>
            </a:extLst>
          </p:cNvPr>
          <p:cNvSpPr txBox="1"/>
          <p:nvPr/>
        </p:nvSpPr>
        <p:spPr>
          <a:xfrm>
            <a:off x="4833938" y="5950964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短毛貓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902B1F-0E52-4AF8-ABE5-B811E9B57F40}"/>
              </a:ext>
            </a:extLst>
          </p:cNvPr>
          <p:cNvSpPr txBox="1"/>
          <p:nvPr/>
        </p:nvSpPr>
        <p:spPr>
          <a:xfrm>
            <a:off x="5114924" y="2967265"/>
            <a:ext cx="127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四隻腳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6F3459C-453D-40D9-81D1-370A97335489}"/>
              </a:ext>
            </a:extLst>
          </p:cNvPr>
          <p:cNvSpPr txBox="1"/>
          <p:nvPr/>
        </p:nvSpPr>
        <p:spPr>
          <a:xfrm>
            <a:off x="6159266" y="2187677"/>
            <a:ext cx="127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動物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CDF4C6A-8760-4C27-ACA7-7171B513D643}"/>
              </a:ext>
            </a:extLst>
          </p:cNvPr>
          <p:cNvSpPr txBox="1"/>
          <p:nvPr/>
        </p:nvSpPr>
        <p:spPr>
          <a:xfrm>
            <a:off x="5966626" y="5937449"/>
            <a:ext cx="127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狗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303CDC-B18B-40A4-B513-76D0DBBFD164}"/>
              </a:ext>
            </a:extLst>
          </p:cNvPr>
          <p:cNvSpPr txBox="1"/>
          <p:nvPr/>
        </p:nvSpPr>
        <p:spPr>
          <a:xfrm>
            <a:off x="6943005" y="3795294"/>
            <a:ext cx="127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兩隻腳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6CCC59D-13DE-458C-9CE9-96FC9B329D20}"/>
              </a:ext>
            </a:extLst>
          </p:cNvPr>
          <p:cNvSpPr txBox="1"/>
          <p:nvPr/>
        </p:nvSpPr>
        <p:spPr>
          <a:xfrm>
            <a:off x="6686462" y="5937449"/>
            <a:ext cx="127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鴨子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1AA7F5E-4445-406C-9C5A-CCFAB3E1417D}"/>
              </a:ext>
            </a:extLst>
          </p:cNvPr>
          <p:cNvSpPr txBox="1"/>
          <p:nvPr/>
        </p:nvSpPr>
        <p:spPr>
          <a:xfrm>
            <a:off x="7692706" y="5964479"/>
            <a:ext cx="127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鳥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69D26A2-753E-4503-A36F-FDB5C7F12124}"/>
              </a:ext>
            </a:extLst>
          </p:cNvPr>
          <p:cNvSpPr txBox="1"/>
          <p:nvPr/>
        </p:nvSpPr>
        <p:spPr>
          <a:xfrm>
            <a:off x="-5254" y="6581001"/>
            <a:ext cx="6101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https://www.youtube.com/watch?v=iwh5o_M4BNU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5C0AD1-4D46-4F24-878B-E63A80AC0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487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391E2F6-C9C8-479E-B128-E3A0F669F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7051" y="395287"/>
            <a:ext cx="8277896" cy="606742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8927CE6-3989-4909-B0DD-AA0C703C7661}"/>
              </a:ext>
            </a:extLst>
          </p:cNvPr>
          <p:cNvSpPr txBox="1"/>
          <p:nvPr/>
        </p:nvSpPr>
        <p:spPr>
          <a:xfrm>
            <a:off x="0" y="6512571"/>
            <a:ext cx="914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https://www.youtube.com/watch?v=UYPa347-DdE&amp;feature=youtu.be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74854BD-DDE9-4B9B-8B4A-950406E56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433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464B6A8-EB52-4832-A3B2-F76048D2B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5" y="173390"/>
            <a:ext cx="8448675" cy="626550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026302F-4392-4FBE-A5DA-80DBE708B7B6}"/>
              </a:ext>
            </a:extLst>
          </p:cNvPr>
          <p:cNvSpPr txBox="1"/>
          <p:nvPr/>
        </p:nvSpPr>
        <p:spPr>
          <a:xfrm>
            <a:off x="0" y="6512571"/>
            <a:ext cx="914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https://www.youtube.com/watch?v=UYPa347-DdE&amp;feature=youtu.be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5E8F774-5B2E-434A-9063-9C4519E9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69618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A868440-F5B4-4AE6-A3EB-FD6331B28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412" y="-5150"/>
            <a:ext cx="8639175" cy="65913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9D7422E-97D5-479B-A445-8BDB98C0AAE2}"/>
              </a:ext>
            </a:extLst>
          </p:cNvPr>
          <p:cNvSpPr txBox="1"/>
          <p:nvPr/>
        </p:nvSpPr>
        <p:spPr>
          <a:xfrm>
            <a:off x="0" y="6586150"/>
            <a:ext cx="914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https://www.youtube.com/watch?v=UYPa347-DdE&amp;feature=youtu.be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189605-6C39-4BE3-B2DE-D62212E9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458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6252919-1FAB-4E0E-A731-01B4A012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95250"/>
            <a:ext cx="8953500" cy="66675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8592514-ED5F-4C7C-97B7-B32C372EF548}"/>
              </a:ext>
            </a:extLst>
          </p:cNvPr>
          <p:cNvSpPr txBox="1"/>
          <p:nvPr/>
        </p:nvSpPr>
        <p:spPr>
          <a:xfrm>
            <a:off x="0" y="6512571"/>
            <a:ext cx="914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https://www.youtube.com/watch?v=UYPa347-DdE&amp;feature=youtu.be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28D3AA-4DE4-4A54-AB4E-45601252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4487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E3D6F9A-AAAF-4850-B249-B932E4F8E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62" y="109537"/>
            <a:ext cx="8905875" cy="663892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97D0BCD-1F4D-49D6-9743-23D82C63E1EB}"/>
              </a:ext>
            </a:extLst>
          </p:cNvPr>
          <p:cNvSpPr txBox="1"/>
          <p:nvPr/>
        </p:nvSpPr>
        <p:spPr>
          <a:xfrm>
            <a:off x="0" y="6512571"/>
            <a:ext cx="914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https://www.youtube.com/watch?v=UYPa347-DdE&amp;feature=youtu.be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FA7DEA-D962-4B0C-A6E6-1436C3EA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204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B80CCA7-F3C5-4A8A-B7D3-AA56D01AE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12" y="414337"/>
            <a:ext cx="8562975" cy="566737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362CDCE-7E21-489D-9748-C6C9071241B4}"/>
              </a:ext>
            </a:extLst>
          </p:cNvPr>
          <p:cNvSpPr txBox="1"/>
          <p:nvPr/>
        </p:nvSpPr>
        <p:spPr>
          <a:xfrm>
            <a:off x="0" y="6512571"/>
            <a:ext cx="9141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https://www.youtube.com/watch?v=UYPa347-DdE&amp;feature=youtu.be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B197B46-B58D-4387-83D7-6B6EF810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54478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886341" y="484344"/>
            <a:ext cx="4536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ELMO, BERT, GPT</a:t>
            </a:r>
            <a:r>
              <a:rPr lang="zh-TW" altLang="en-US" sz="3200" dirty="0"/>
              <a:t>比較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50A5D72-BBC8-4EE3-95DF-054AFD7C4D7A}"/>
              </a:ext>
            </a:extLst>
          </p:cNvPr>
          <p:cNvSpPr txBox="1"/>
          <p:nvPr/>
        </p:nvSpPr>
        <p:spPr>
          <a:xfrm>
            <a:off x="669142" y="1340034"/>
            <a:ext cx="11211066" cy="5033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b="1" i="0" dirty="0">
                <a:solidFill>
                  <a:srgbClr val="374151"/>
                </a:solidFill>
                <a:effectLst/>
                <a:latin typeface="Söhne"/>
              </a:rPr>
              <a:t>建模方式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0" i="0" dirty="0" err="1">
                <a:solidFill>
                  <a:srgbClr val="374151"/>
                </a:solidFill>
                <a:effectLst/>
                <a:latin typeface="Söhne"/>
              </a:rPr>
              <a:t>ELMo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是基於雙向語言模型的上下文敏感詞嵌入方法</a:t>
            </a: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BERT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是基於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Transformer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的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Encoder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GPT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則是基於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Transformer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的</a:t>
            </a:r>
            <a:r>
              <a:rPr lang="en-US" altLang="zh-TW" dirty="0">
                <a:solidFill>
                  <a:srgbClr val="374151"/>
                </a:solidFill>
                <a:latin typeface="Söhne"/>
              </a:rPr>
              <a:t>Decoder</a:t>
            </a: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0" i="0" dirty="0" err="1">
                <a:solidFill>
                  <a:srgbClr val="374151"/>
                </a:solidFill>
                <a:effectLst/>
                <a:latin typeface="Söhne"/>
              </a:rPr>
              <a:t>ELMo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和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BERT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都是雙向模型，可以考慮上下文的信息。而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GPT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是單向模型，僅使用上文的信息來預測下一個詞</a:t>
            </a:r>
          </a:p>
          <a:p>
            <a:pPr algn="just">
              <a:lnSpc>
                <a:spcPct val="150000"/>
              </a:lnSpc>
            </a:pPr>
            <a:r>
              <a:rPr lang="zh-TW" altLang="en-US" b="1" i="0" dirty="0">
                <a:solidFill>
                  <a:srgbClr val="374151"/>
                </a:solidFill>
                <a:effectLst/>
                <a:latin typeface="Söhne"/>
              </a:rPr>
              <a:t>訓練方式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0" i="0" dirty="0" err="1">
                <a:solidFill>
                  <a:srgbClr val="374151"/>
                </a:solidFill>
                <a:effectLst/>
                <a:latin typeface="Söhne"/>
              </a:rPr>
              <a:t>ELMo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使用無監督訓練方式</a:t>
            </a: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BERT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使用無監督訓練方式進行預訓練</a:t>
            </a: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GPT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使用無監督訓練的進行預訓練</a:t>
            </a: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just">
              <a:lnSpc>
                <a:spcPct val="150000"/>
              </a:lnSpc>
            </a:pPr>
            <a:r>
              <a:rPr lang="zh-TW" altLang="en-US" b="1" i="0" dirty="0">
                <a:solidFill>
                  <a:srgbClr val="374151"/>
                </a:solidFill>
                <a:effectLst/>
                <a:latin typeface="Söhne"/>
              </a:rPr>
              <a:t>預測能力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BERT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在語義理解任務（如語義相似性計算、文本分類等）方面表現出色</a:t>
            </a:r>
            <a:endParaRPr lang="en-US" altLang="zh-TW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374151"/>
                </a:solidFill>
                <a:effectLst/>
                <a:latin typeface="Söhne"/>
              </a:rPr>
              <a:t>GPT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Söhne"/>
              </a:rPr>
              <a:t>在語言生成任務（如文本生成、對話系統等）方面表現出色</a:t>
            </a:r>
          </a:p>
        </p:txBody>
      </p:sp>
    </p:spTree>
    <p:extLst>
      <p:ext uri="{BB962C8B-B14F-4D97-AF65-F5344CB8AC3E}">
        <p14:creationId xmlns:p14="http://schemas.microsoft.com/office/powerpoint/2010/main" val="41104455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2147581" y="3280095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HW09-Unsupervised Learning</a:t>
            </a: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073806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299731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/>
              <a:t>HW09-Unsupervised Learning</a:t>
            </a:r>
          </a:p>
          <a:p>
            <a:pPr algn="ctr"/>
            <a:endParaRPr lang="en-US" altLang="zh-TW" sz="3200"/>
          </a:p>
          <a:p>
            <a:pPr algn="ctr"/>
            <a:endParaRPr lang="en-US" altLang="zh-TW" sz="3200"/>
          </a:p>
          <a:p>
            <a:pPr algn="ctr"/>
            <a:endParaRPr lang="en-US" altLang="zh-TW" sz="3200"/>
          </a:p>
          <a:p>
            <a:pPr algn="ctr"/>
            <a:endParaRPr lang="en-US" altLang="zh-TW" sz="3200"/>
          </a:p>
          <a:p>
            <a:pPr algn="ctr"/>
            <a:endParaRPr lang="zh-TW" altLang="en-US" sz="32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7C574B2-9E70-43B7-A976-A1FD4D42A164}"/>
              </a:ext>
            </a:extLst>
          </p:cNvPr>
          <p:cNvSpPr txBox="1"/>
          <p:nvPr/>
        </p:nvSpPr>
        <p:spPr>
          <a:xfrm>
            <a:off x="1075211" y="1336776"/>
            <a:ext cx="8430739" cy="2882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目標：分辨給定的兩張 </a:t>
            </a:r>
            <a:r>
              <a:rPr lang="en-US" altLang="zh-TW" sz="18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images </a:t>
            </a:r>
            <a:r>
              <a:rPr lang="zh-TW" altLang="en-US" sz="18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是否為風景 </a:t>
            </a:r>
            <a:r>
              <a:rPr lang="en-US" altLang="zh-TW" sz="18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8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植物也算風景 </a:t>
            </a:r>
            <a:r>
              <a:rPr lang="en-US" altLang="zh-TW" sz="18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e.g., </a:t>
            </a:r>
            <a:r>
              <a:rPr lang="zh-TW" altLang="en-US" sz="18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一片葉子</a:t>
            </a:r>
            <a:r>
              <a:rPr lang="en-US" altLang="zh-TW" sz="18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8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pPr marL="742950" lvl="1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除了 </a:t>
            </a:r>
            <a:r>
              <a:rPr lang="en-US" altLang="zh-TW" sz="16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image </a:t>
            </a:r>
            <a:r>
              <a:rPr lang="zh-TW" altLang="en-US" sz="16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都是 </a:t>
            </a:r>
            <a:r>
              <a:rPr lang="en-US" altLang="zh-TW" sz="16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32*32*3 </a:t>
            </a:r>
            <a:r>
              <a:rPr lang="zh-TW" altLang="en-US" sz="16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的圖片，沒有任何 </a:t>
            </a:r>
            <a:r>
              <a:rPr lang="en-US" altLang="zh-TW" sz="16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label</a:t>
            </a:r>
          </a:p>
          <a:p>
            <a:pPr marL="742950" lvl="1" indent="-285750" rtl="0" fontAlgn="base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zh-TW" altLang="en-US" sz="16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只能用我們給的 </a:t>
            </a:r>
            <a:r>
              <a:rPr lang="en-US" altLang="zh-TW" sz="16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data</a:t>
            </a:r>
            <a:r>
              <a:rPr lang="zh-TW" altLang="en-US" sz="16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，不能使用額外的 </a:t>
            </a:r>
            <a:r>
              <a:rPr lang="en-US" altLang="zh-TW" sz="16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dataset </a:t>
            </a:r>
            <a:r>
              <a:rPr lang="zh-TW" altLang="en-US" sz="16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，也不能使用額外資料 </a:t>
            </a:r>
            <a:r>
              <a:rPr lang="en-US" altLang="zh-TW" sz="16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train </a:t>
            </a:r>
            <a:r>
              <a:rPr lang="zh-TW" altLang="en-US" sz="16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 </a:t>
            </a:r>
            <a:r>
              <a:rPr lang="en-US" altLang="zh-TW" sz="1600" b="0" i="0" u="none" strike="noStrike" dirty="0">
                <a:solidFill>
                  <a:srgbClr val="695D4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</a:p>
          <a:p>
            <a:br>
              <a:rPr lang="zh-TW" altLang="en-US" b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1D5458C-79E3-4A0D-BCE5-7DB60FDF9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35807" y="-22828643"/>
            <a:ext cx="6561019" cy="6572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TW" altLang="zh-TW" sz="6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TW" altLang="zh-TW" sz="54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V.S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C086BAC-1366-40B9-8822-F6B6BFF1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58" y="3690030"/>
            <a:ext cx="2878923" cy="191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BA220642-C6FC-41AC-A1FE-22CA8FC3D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956" y="3509962"/>
            <a:ext cx="4718549" cy="209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B788494-18D9-45E5-BC46-F31D7BA3567B}"/>
              </a:ext>
            </a:extLst>
          </p:cNvPr>
          <p:cNvSpPr txBox="1"/>
          <p:nvPr/>
        </p:nvSpPr>
        <p:spPr>
          <a:xfrm>
            <a:off x="4310321" y="4559937"/>
            <a:ext cx="8081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VS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969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299731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/>
              <a:t>HW09-Unsupervised Learning</a:t>
            </a:r>
          </a:p>
          <a:p>
            <a:pPr algn="ctr"/>
            <a:endParaRPr lang="en-US" altLang="zh-TW" sz="3200"/>
          </a:p>
          <a:p>
            <a:pPr algn="ctr"/>
            <a:endParaRPr lang="en-US" altLang="zh-TW" sz="3200"/>
          </a:p>
          <a:p>
            <a:pPr algn="ctr"/>
            <a:endParaRPr lang="en-US" altLang="zh-TW" sz="3200"/>
          </a:p>
          <a:p>
            <a:pPr algn="ctr"/>
            <a:endParaRPr lang="en-US" altLang="zh-TW" sz="3200"/>
          </a:p>
          <a:p>
            <a:pPr algn="ctr"/>
            <a:endParaRPr lang="zh-TW" altLang="en-US" sz="32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1D5458C-79E3-4A0D-BCE5-7DB60FDF9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35807" y="-22828643"/>
            <a:ext cx="6561019" cy="6572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TW" altLang="zh-TW" sz="6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TW" altLang="zh-TW" sz="54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V.S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1B740A-84F6-4AEF-8746-0FE401E11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23" y="1239534"/>
            <a:ext cx="5391427" cy="20448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002E2BF-B30D-4E31-A3BD-26467D8D9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323" y="3597441"/>
            <a:ext cx="8769801" cy="26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03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755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Clustering</a:t>
            </a:r>
            <a:r>
              <a:rPr lang="zh-TW" altLang="en-US" sz="4000" dirty="0"/>
              <a:t> 缺點</a:t>
            </a:r>
            <a:endParaRPr lang="en-US" altLang="zh-TW" sz="40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C1F4207-42F6-4E24-90C7-3A3E49A164BE}"/>
              </a:ext>
            </a:extLst>
          </p:cNvPr>
          <p:cNvGrpSpPr/>
          <p:nvPr/>
        </p:nvGrpSpPr>
        <p:grpSpPr>
          <a:xfrm>
            <a:off x="2052637" y="1694407"/>
            <a:ext cx="6267169" cy="4676775"/>
            <a:chOff x="1976437" y="1580107"/>
            <a:chExt cx="6267169" cy="4676775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18BF68BC-4B7B-465B-9515-7F084B816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6437" y="1580107"/>
              <a:ext cx="6267169" cy="4676775"/>
            </a:xfrm>
            <a:prstGeom prst="rect">
              <a:avLst/>
            </a:prstGeom>
          </p:spPr>
        </p:pic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7D804DAE-06FE-4111-B569-0381AE9F9081}"/>
                </a:ext>
              </a:extLst>
            </p:cNvPr>
            <p:cNvCxnSpPr/>
            <p:nvPr/>
          </p:nvCxnSpPr>
          <p:spPr>
            <a:xfrm>
              <a:off x="2238375" y="2847975"/>
              <a:ext cx="287164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3E229117-B661-4D2B-A88F-CB94ED6BC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38375" y="3143250"/>
              <a:ext cx="22479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DC0AC9B6-2D62-4833-A025-68F77710BB2F}"/>
              </a:ext>
            </a:extLst>
          </p:cNvPr>
          <p:cNvSpPr txBox="1"/>
          <p:nvPr/>
        </p:nvSpPr>
        <p:spPr>
          <a:xfrm>
            <a:off x="-5254" y="6581001"/>
            <a:ext cx="6101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https://www.youtube.com/watch?v=iwh5o_M4BNU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ABA36D6-7013-4F78-8C83-964B1573C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5048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299731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/>
              <a:t>HW09-Unsupervised Learning</a:t>
            </a:r>
          </a:p>
          <a:p>
            <a:pPr algn="ctr"/>
            <a:endParaRPr lang="en-US" altLang="zh-TW" sz="3200"/>
          </a:p>
          <a:p>
            <a:pPr algn="ctr"/>
            <a:endParaRPr lang="en-US" altLang="zh-TW" sz="3200"/>
          </a:p>
          <a:p>
            <a:pPr algn="ctr"/>
            <a:endParaRPr lang="en-US" altLang="zh-TW" sz="3200"/>
          </a:p>
          <a:p>
            <a:pPr algn="ctr"/>
            <a:endParaRPr lang="en-US" altLang="zh-TW" sz="3200"/>
          </a:p>
          <a:p>
            <a:pPr algn="ctr"/>
            <a:endParaRPr lang="zh-TW" altLang="en-US" sz="32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1D5458C-79E3-4A0D-BCE5-7DB60FDF9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35807" y="-22828643"/>
            <a:ext cx="6561019" cy="6572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TW" altLang="zh-TW" sz="6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TW" altLang="zh-TW" sz="54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</a:t>
            </a: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V.S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94D3B9-A82F-41A6-B1A1-5665F37AF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211" y="1912282"/>
            <a:ext cx="7473422" cy="37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760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E49B789-846F-4175-BAFC-9E0DBF55B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49" y="814941"/>
            <a:ext cx="5086350" cy="5029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8CE9631-987A-4265-961D-2A73689C0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429" y="1125890"/>
            <a:ext cx="5345496" cy="18736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CE32C1A-D669-4A75-92DF-00A6B6850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114" y="3097268"/>
            <a:ext cx="3613487" cy="269380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9E072EB-B833-4ED4-8961-D27F86EFC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5888832"/>
            <a:ext cx="11334750" cy="657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8E16EDE-8494-49D7-8C92-DFDFA360F654}"/>
              </a:ext>
            </a:extLst>
          </p:cNvPr>
          <p:cNvSpPr txBox="1"/>
          <p:nvPr/>
        </p:nvSpPr>
        <p:spPr>
          <a:xfrm>
            <a:off x="428625" y="308585"/>
            <a:ext cx="3615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Run sample code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49586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947431" y="965520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修改</a:t>
            </a:r>
            <a:r>
              <a:rPr lang="en-US" altLang="zh-TW" sz="3200" dirty="0"/>
              <a:t>-1</a:t>
            </a:r>
          </a:p>
          <a:p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2FA06B4-2AE8-4801-A917-1A9B2C0F55EC}"/>
              </a:ext>
            </a:extLst>
          </p:cNvPr>
          <p:cNvSpPr txBox="1"/>
          <p:nvPr/>
        </p:nvSpPr>
        <p:spPr>
          <a:xfrm>
            <a:off x="1038225" y="1943100"/>
            <a:ext cx="8705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使用</a:t>
            </a:r>
            <a:r>
              <a:rPr lang="en-US" altLang="zh-TW" dirty="0" err="1"/>
              <a:t>SGD+momentum</a:t>
            </a:r>
            <a:r>
              <a:rPr lang="zh-TW" altLang="en-US" dirty="0"/>
              <a:t>，使⽤</a:t>
            </a:r>
            <a:r>
              <a:rPr lang="en-US" altLang="zh-TW" dirty="0" err="1"/>
              <a:t>CosineAnnealingLR</a:t>
            </a:r>
            <a:r>
              <a:rPr lang="zh-TW" altLang="en-US" dirty="0"/>
              <a:t>使得</a:t>
            </a:r>
            <a:r>
              <a:rPr lang="en-US" altLang="zh-TW" dirty="0"/>
              <a:t>learning rate</a:t>
            </a:r>
            <a:r>
              <a:rPr lang="zh-TW" altLang="en-US" dirty="0"/>
              <a:t>逐漸降低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Epoch 100 -&gt; 300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883B2-2CF3-4D27-97DA-198C66A6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21" y="3429000"/>
            <a:ext cx="601980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337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966481" y="289245"/>
            <a:ext cx="6568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Training results</a:t>
            </a:r>
            <a:endParaRPr lang="zh-TW" altLang="en-US" sz="32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58512EB-9DEF-4C71-91F2-5F7CF262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147" y="704194"/>
            <a:ext cx="5818748" cy="20395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095A979-0B8A-413B-B3AC-1F6AD94D0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147" y="2900855"/>
            <a:ext cx="3557699" cy="265222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2AA1801-9F22-4B1B-8B91-31CCEC98E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1" y="5710237"/>
            <a:ext cx="11687175" cy="7524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E66CE73-582F-4B8E-9C8D-CA24B9C43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72" y="523875"/>
            <a:ext cx="50196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563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947431" y="965520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修改</a:t>
            </a:r>
            <a:r>
              <a:rPr lang="en-US" altLang="zh-TW" sz="3200" dirty="0"/>
              <a:t>-2</a:t>
            </a:r>
          </a:p>
          <a:p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2FA06B4-2AE8-4801-A917-1A9B2C0F55EC}"/>
              </a:ext>
            </a:extLst>
          </p:cNvPr>
          <p:cNvSpPr txBox="1"/>
          <p:nvPr/>
        </p:nvSpPr>
        <p:spPr>
          <a:xfrm>
            <a:off x="1048735" y="1806466"/>
            <a:ext cx="8705850" cy="1114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使用修改</a:t>
            </a:r>
            <a:r>
              <a:rPr lang="en-US" altLang="zh-TW" dirty="0"/>
              <a:t>-1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在第一次</a:t>
            </a:r>
            <a:r>
              <a:rPr lang="en-US" altLang="zh-TW" dirty="0"/>
              <a:t>PCA</a:t>
            </a:r>
            <a:r>
              <a:rPr lang="zh-TW" altLang="en-US" dirty="0"/>
              <a:t>降維改成</a:t>
            </a:r>
            <a:r>
              <a:rPr lang="en-US" altLang="zh-TW" dirty="0"/>
              <a:t>dim 200</a:t>
            </a:r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 </a:t>
            </a:r>
            <a:r>
              <a:rPr lang="en-US" altLang="zh-TW" dirty="0"/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6781472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966481" y="289245"/>
            <a:ext cx="6568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Training results</a:t>
            </a:r>
            <a:endParaRPr lang="zh-TW" altLang="en-US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D7F7BC-55EE-4B93-A8CD-1EDFA0FFF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685" y="816567"/>
            <a:ext cx="6764392" cy="23709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32BB2C8-53D5-4413-9634-A9DFDBF16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685" y="3187521"/>
            <a:ext cx="3276387" cy="24425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FD0B64C-1C83-4F59-A163-3434D19ED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77" y="5827785"/>
            <a:ext cx="11315700" cy="7715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9567BD1-94F5-4E74-85F4-A478C5396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54" y="337033"/>
            <a:ext cx="50196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415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947431" y="965520"/>
            <a:ext cx="65685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修改</a:t>
            </a:r>
            <a:r>
              <a:rPr lang="en-US" altLang="zh-TW" sz="3200" dirty="0"/>
              <a:t>-3</a:t>
            </a:r>
          </a:p>
          <a:p>
            <a:endParaRPr lang="en-US" altLang="zh-TW" sz="3200" dirty="0"/>
          </a:p>
          <a:p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2FA06B4-2AE8-4801-A917-1A9B2C0F55EC}"/>
              </a:ext>
            </a:extLst>
          </p:cNvPr>
          <p:cNvSpPr txBox="1"/>
          <p:nvPr/>
        </p:nvSpPr>
        <p:spPr>
          <a:xfrm>
            <a:off x="1038225" y="1943100"/>
            <a:ext cx="87058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增加</a:t>
            </a:r>
            <a:r>
              <a:rPr lang="en-US" altLang="zh-TW" dirty="0"/>
              <a:t>batch normalization layer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增加</a:t>
            </a:r>
            <a:r>
              <a:rPr lang="en-US" altLang="zh-TW" dirty="0"/>
              <a:t>layers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epoch</a:t>
            </a:r>
            <a:r>
              <a:rPr lang="zh-TW" altLang="en-US" dirty="0"/>
              <a:t> </a:t>
            </a:r>
            <a:r>
              <a:rPr lang="en-US" altLang="zh-TW" dirty="0"/>
              <a:t>= 300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使用</a:t>
            </a:r>
            <a:r>
              <a:rPr lang="en-US" altLang="zh-TW" dirty="0"/>
              <a:t>Adam</a:t>
            </a:r>
          </a:p>
          <a:p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1B59D08-6F1D-419D-A98C-9672A1F7C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362" y="28575"/>
            <a:ext cx="619125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054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410BCC-FD37-4BA2-AA71-0DA8F3A5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F55D2F-64A6-4F1D-86DE-155F76B6F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84" y="82605"/>
            <a:ext cx="5105400" cy="502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511CBB3-E061-42AE-9A4F-2A0882FF5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814" y="927796"/>
            <a:ext cx="5276851" cy="18495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33700C9-1A1C-4235-8D06-75569533D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814" y="2992372"/>
            <a:ext cx="3073227" cy="22910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6D465A-EDFF-482A-8849-FD5911183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5498437"/>
            <a:ext cx="11106150" cy="542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70310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966481" y="289245"/>
            <a:ext cx="6568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Training results</a:t>
            </a:r>
            <a:endParaRPr lang="zh-TW" altLang="en-US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A86AFF0-00E4-46D7-9849-56EB3C438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820" y="1283140"/>
            <a:ext cx="4249644" cy="42018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9E0B23E-2E8A-4439-9E82-65679207D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820" y="5752092"/>
            <a:ext cx="10972801" cy="6719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494A5BE-F487-44EE-803E-20DB935FD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248" y="1151402"/>
            <a:ext cx="6058842" cy="2123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A1A16E6-9A49-4407-B739-8347334A97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7013" y="3429000"/>
            <a:ext cx="2757973" cy="20560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36248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947431" y="965520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修改</a:t>
            </a:r>
            <a:r>
              <a:rPr lang="en-US" altLang="zh-TW" sz="3200" dirty="0"/>
              <a:t>-4</a:t>
            </a:r>
          </a:p>
          <a:p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2FA06B4-2AE8-4801-A917-1A9B2C0F55EC}"/>
              </a:ext>
            </a:extLst>
          </p:cNvPr>
          <p:cNvSpPr txBox="1"/>
          <p:nvPr/>
        </p:nvSpPr>
        <p:spPr>
          <a:xfrm>
            <a:off x="1038225" y="1943100"/>
            <a:ext cx="8705850" cy="560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使用</a:t>
            </a:r>
            <a:r>
              <a:rPr lang="en-US" altLang="zh-TW" dirty="0" err="1"/>
              <a:t>ResNet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0110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AEDD820-EF64-4A3F-AE29-3AB6715EB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886"/>
            <a:ext cx="8372347" cy="627433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329FE5B-B2C7-4B46-8CB2-D1B7EBA74EEF}"/>
              </a:ext>
            </a:extLst>
          </p:cNvPr>
          <p:cNvSpPr txBox="1"/>
          <p:nvPr/>
        </p:nvSpPr>
        <p:spPr>
          <a:xfrm>
            <a:off x="-5254" y="6581001"/>
            <a:ext cx="6101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https://www.youtube.com/watch?v=iwh5o_M4BNU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9733CC-494D-41CC-AB83-59293E4FB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95114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966481" y="289245"/>
            <a:ext cx="6568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Training results</a:t>
            </a:r>
            <a:endParaRPr lang="zh-TW" altLang="en-US" sz="3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9D4627C-E24C-4607-BA44-AC887089A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76" y="5837695"/>
            <a:ext cx="11039475" cy="619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161596F-BE35-445D-A8E3-F2DCB0E7E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457" y="1119180"/>
            <a:ext cx="5770343" cy="202253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3C7D246-F108-4F1E-B2EE-9D3586F5E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734" y="3159218"/>
            <a:ext cx="2854894" cy="21282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487490E-E75D-4681-A012-0A65F1E7F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76" y="1020305"/>
            <a:ext cx="4307103" cy="424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60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966481" y="289245"/>
            <a:ext cx="6568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結論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5AEB5AB-B3E3-459C-8331-54C065601BCE}"/>
              </a:ext>
            </a:extLst>
          </p:cNvPr>
          <p:cNvSpPr txBox="1"/>
          <p:nvPr/>
        </p:nvSpPr>
        <p:spPr>
          <a:xfrm>
            <a:off x="1313792" y="1523999"/>
            <a:ext cx="7199586" cy="2222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dirty="0"/>
              <a:t>增加模型準確率</a:t>
            </a:r>
            <a:endParaRPr lang="en-US" altLang="zh-TW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增加第一層</a:t>
            </a:r>
            <a:r>
              <a:rPr lang="en-US" altLang="zh-TW" dirty="0"/>
              <a:t>PCA</a:t>
            </a:r>
            <a:r>
              <a:rPr lang="zh-TW" altLang="en-US" dirty="0"/>
              <a:t>降維數量，減少一次丟失太多訊息</a:t>
            </a:r>
            <a:endParaRPr lang="en-US" altLang="zh-TW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加深</a:t>
            </a:r>
            <a:r>
              <a:rPr lang="en-US" altLang="zh-TW" dirty="0"/>
              <a:t>network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batch normalization layers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51973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1928506" y="2051370"/>
            <a:ext cx="656858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b="1" i="0" dirty="0">
              <a:effectLst/>
              <a:latin typeface="YouTube Sans"/>
            </a:endParaRPr>
          </a:p>
          <a:p>
            <a:pPr algn="ctr"/>
            <a:r>
              <a:rPr lang="en-US" altLang="zh-TW" sz="3200" b="1" i="0" dirty="0">
                <a:effectLst/>
                <a:latin typeface="YouTube Sans"/>
              </a:rPr>
              <a:t>5-1 ~ 5-6</a:t>
            </a:r>
            <a:endParaRPr lang="zh-TW" altLang="en-US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526135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-224144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AEB81A-88B9-4AEA-9192-2E49C1F69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752676"/>
            <a:ext cx="8810625" cy="409567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B9968FA-651C-472B-9422-304B38EC3541}"/>
              </a:ext>
            </a:extLst>
          </p:cNvPr>
          <p:cNvSpPr txBox="1"/>
          <p:nvPr/>
        </p:nvSpPr>
        <p:spPr>
          <a:xfrm>
            <a:off x="0" y="6581001"/>
            <a:ext cx="1070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https://www.youtube.com/watch?v=amTS12QD6YQ&amp;list=PLI6pJZaOCtF2i_Z8JAefCL7CCG719BLfr</a:t>
            </a:r>
          </a:p>
        </p:txBody>
      </p:sp>
    </p:spTree>
    <p:extLst>
      <p:ext uri="{BB962C8B-B14F-4D97-AF65-F5344CB8AC3E}">
        <p14:creationId xmlns:p14="http://schemas.microsoft.com/office/powerpoint/2010/main" val="28356418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-224144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36C06F-2F2B-41F7-A76C-9C30BFFF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219200"/>
            <a:ext cx="9201150" cy="47625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FED3C65-E0FB-42C5-AA7C-F9BA6923FD9B}"/>
              </a:ext>
            </a:extLst>
          </p:cNvPr>
          <p:cNvSpPr txBox="1"/>
          <p:nvPr/>
        </p:nvSpPr>
        <p:spPr>
          <a:xfrm>
            <a:off x="0" y="6581001"/>
            <a:ext cx="1070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https://www.youtube.com/watch?v=amTS12QD6YQ&amp;list=PLI6pJZaOCtF2i_Z8JAefCL7CCG719BLfr</a:t>
            </a:r>
          </a:p>
        </p:txBody>
      </p:sp>
    </p:spTree>
    <p:extLst>
      <p:ext uri="{BB962C8B-B14F-4D97-AF65-F5344CB8AC3E}">
        <p14:creationId xmlns:p14="http://schemas.microsoft.com/office/powerpoint/2010/main" val="8144207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-224144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DFFA3B2-CCB7-422E-BEB7-02FB0A4FF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7" y="2028275"/>
            <a:ext cx="9648825" cy="351956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82703DE-ACD7-40AB-9AAF-7EDCEF74C0BF}"/>
              </a:ext>
            </a:extLst>
          </p:cNvPr>
          <p:cNvSpPr txBox="1"/>
          <p:nvPr/>
        </p:nvSpPr>
        <p:spPr>
          <a:xfrm>
            <a:off x="0" y="6581001"/>
            <a:ext cx="1070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https://www.youtube.com/watch?v=amTS12QD6YQ&amp;list=PLI6pJZaOCtF2i_Z8JAefCL7CCG719BLfr</a:t>
            </a:r>
          </a:p>
        </p:txBody>
      </p:sp>
    </p:spTree>
    <p:extLst>
      <p:ext uri="{BB962C8B-B14F-4D97-AF65-F5344CB8AC3E}">
        <p14:creationId xmlns:p14="http://schemas.microsoft.com/office/powerpoint/2010/main" val="7430820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-224144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E29B36-7758-4019-8BDC-6E2493C4D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08" y="1666875"/>
            <a:ext cx="9623583" cy="439148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457CD01-263B-41E2-B583-39EEE3D133EC}"/>
              </a:ext>
            </a:extLst>
          </p:cNvPr>
          <p:cNvSpPr txBox="1"/>
          <p:nvPr/>
        </p:nvSpPr>
        <p:spPr>
          <a:xfrm>
            <a:off x="0" y="6581001"/>
            <a:ext cx="1070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https://www.youtube.com/watch?v=amTS12QD6YQ&amp;list=PLI6pJZaOCtF2i_Z8JAefCL7CCG719BLfr</a:t>
            </a:r>
          </a:p>
        </p:txBody>
      </p:sp>
    </p:spTree>
    <p:extLst>
      <p:ext uri="{BB962C8B-B14F-4D97-AF65-F5344CB8AC3E}">
        <p14:creationId xmlns:p14="http://schemas.microsoft.com/office/powerpoint/2010/main" val="4034828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-224144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75B6E5-8A2C-4BF9-849E-33B92252E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1276350"/>
            <a:ext cx="9267825" cy="47244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D4D40FB-1902-42AB-8C06-847260254E75}"/>
              </a:ext>
            </a:extLst>
          </p:cNvPr>
          <p:cNvSpPr txBox="1"/>
          <p:nvPr/>
        </p:nvSpPr>
        <p:spPr>
          <a:xfrm>
            <a:off x="0" y="6581001"/>
            <a:ext cx="1070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https://www.youtube.com/watch?v=amTS12QD6YQ&amp;list=PLI6pJZaOCtF2i_Z8JAefCL7CCG719BLfr</a:t>
            </a:r>
          </a:p>
        </p:txBody>
      </p:sp>
    </p:spTree>
    <p:extLst>
      <p:ext uri="{BB962C8B-B14F-4D97-AF65-F5344CB8AC3E}">
        <p14:creationId xmlns:p14="http://schemas.microsoft.com/office/powerpoint/2010/main" val="37433422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-224144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75B6E5-8A2C-4BF9-849E-33B92252E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087" y="1707753"/>
            <a:ext cx="9267825" cy="38615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9F7F742-FC76-46D5-9FB0-E13942C231AC}"/>
              </a:ext>
            </a:extLst>
          </p:cNvPr>
          <p:cNvSpPr txBox="1"/>
          <p:nvPr/>
        </p:nvSpPr>
        <p:spPr>
          <a:xfrm>
            <a:off x="0" y="6581001"/>
            <a:ext cx="1070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https://www.youtube.com/watch?v=amTS12QD6YQ&amp;list=PLI6pJZaOCtF2i_Z8JAefCL7CCG719BLfr</a:t>
            </a:r>
          </a:p>
        </p:txBody>
      </p:sp>
    </p:spTree>
    <p:extLst>
      <p:ext uri="{BB962C8B-B14F-4D97-AF65-F5344CB8AC3E}">
        <p14:creationId xmlns:p14="http://schemas.microsoft.com/office/powerpoint/2010/main" val="21752596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-224144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75B6E5-8A2C-4BF9-849E-33B92252E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7867" y="1276350"/>
            <a:ext cx="9136265" cy="446583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ECA565C-FD39-4870-9084-93D3DD914D0F}"/>
              </a:ext>
            </a:extLst>
          </p:cNvPr>
          <p:cNvSpPr txBox="1"/>
          <p:nvPr/>
        </p:nvSpPr>
        <p:spPr>
          <a:xfrm>
            <a:off x="0" y="6581001"/>
            <a:ext cx="1070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https://www.youtube.com/watch?v=amTS12QD6YQ&amp;list=PLI6pJZaOCtF2i_Z8JAefCL7CCG719BLfr</a:t>
            </a:r>
          </a:p>
        </p:txBody>
      </p:sp>
    </p:spTree>
    <p:extLst>
      <p:ext uri="{BB962C8B-B14F-4D97-AF65-F5344CB8AC3E}">
        <p14:creationId xmlns:p14="http://schemas.microsoft.com/office/powerpoint/2010/main" val="731740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7558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降維</a:t>
            </a:r>
            <a:r>
              <a:rPr lang="en-US" altLang="zh-TW" sz="4000" dirty="0"/>
              <a:t>(Dimension Reduction)</a:t>
            </a:r>
          </a:p>
          <a:p>
            <a:endParaRPr lang="en-US" altLang="zh-TW" sz="40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DCAA0C-5D88-4956-81D4-AEDE8D4CD5FA}"/>
              </a:ext>
            </a:extLst>
          </p:cNvPr>
          <p:cNvSpPr txBox="1"/>
          <p:nvPr/>
        </p:nvSpPr>
        <p:spPr>
          <a:xfrm>
            <a:off x="486561" y="1957846"/>
            <a:ext cx="720614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1800"/>
              </a:lnSpc>
            </a:pPr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E34C24-DC2F-4011-B727-662D45D4C44A}"/>
              </a:ext>
            </a:extLst>
          </p:cNvPr>
          <p:cNvSpPr txBox="1"/>
          <p:nvPr/>
        </p:nvSpPr>
        <p:spPr>
          <a:xfrm>
            <a:off x="427836" y="1488487"/>
            <a:ext cx="694975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只擷取重要訊息，去除冗餘訊息</a:t>
            </a:r>
            <a:endParaRPr lang="en-US" altLang="zh-TW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減少計算複雜性</a:t>
            </a:r>
            <a:endParaRPr lang="en-US" altLang="zh-TW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資料視覺化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CE7785-1BDE-47E9-BD18-F5CC9CDC7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828" y="3429000"/>
            <a:ext cx="5757979" cy="31867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5D242E3-5559-43E2-88C8-85AA92CD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828" y="1517036"/>
            <a:ext cx="5681662" cy="15534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F658240-EC48-4A82-9C05-DC488210DFCF}"/>
              </a:ext>
            </a:extLst>
          </p:cNvPr>
          <p:cNvSpPr txBox="1"/>
          <p:nvPr/>
        </p:nvSpPr>
        <p:spPr>
          <a:xfrm>
            <a:off x="-5254" y="6581001"/>
            <a:ext cx="6101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https://www.youtube.com/watch?v=iwh5o_M4BNU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B3D7A5-88F0-4A29-8A74-C53D43C86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61831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-224144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75B6E5-8A2C-4BF9-849E-33B92252E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7867" y="1501216"/>
            <a:ext cx="9136265" cy="401610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143CFB2-D792-4B23-872A-18DF4F162BEC}"/>
              </a:ext>
            </a:extLst>
          </p:cNvPr>
          <p:cNvSpPr txBox="1"/>
          <p:nvPr/>
        </p:nvSpPr>
        <p:spPr>
          <a:xfrm>
            <a:off x="0" y="6581001"/>
            <a:ext cx="1070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https://www.youtube.com/watch?v=amTS12QD6YQ&amp;list=PLI6pJZaOCtF2i_Z8JAefCL7CCG719BLfr</a:t>
            </a:r>
          </a:p>
        </p:txBody>
      </p:sp>
    </p:spTree>
    <p:extLst>
      <p:ext uri="{BB962C8B-B14F-4D97-AF65-F5344CB8AC3E}">
        <p14:creationId xmlns:p14="http://schemas.microsoft.com/office/powerpoint/2010/main" val="15765362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-224144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75B6E5-8A2C-4BF9-849E-33B92252E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1015" y="1291666"/>
            <a:ext cx="9809970" cy="49747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D171004-AFFF-410A-9501-68B444A84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675" y="3809899"/>
            <a:ext cx="1828800" cy="207316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514B49D-7218-46FC-A809-A0B9B4F946E4}"/>
              </a:ext>
            </a:extLst>
          </p:cNvPr>
          <p:cNvSpPr txBox="1"/>
          <p:nvPr/>
        </p:nvSpPr>
        <p:spPr>
          <a:xfrm>
            <a:off x="0" y="6581001"/>
            <a:ext cx="1070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https://www.youtube.com/watch?v=amTS12QD6YQ&amp;list=PLI6pJZaOCtF2i_Z8JAefCL7CCG719BLfr</a:t>
            </a:r>
          </a:p>
        </p:txBody>
      </p:sp>
    </p:spTree>
    <p:extLst>
      <p:ext uri="{BB962C8B-B14F-4D97-AF65-F5344CB8AC3E}">
        <p14:creationId xmlns:p14="http://schemas.microsoft.com/office/powerpoint/2010/main" val="340916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-224144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75B6E5-8A2C-4BF9-849E-33B92252E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416" y="1291666"/>
            <a:ext cx="9673167" cy="497477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7400600-055A-4FC1-9837-B985B6EDA53F}"/>
              </a:ext>
            </a:extLst>
          </p:cNvPr>
          <p:cNvSpPr txBox="1"/>
          <p:nvPr/>
        </p:nvSpPr>
        <p:spPr>
          <a:xfrm>
            <a:off x="0" y="6581001"/>
            <a:ext cx="1070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https://www.youtube.com/watch?v=amTS12QD6YQ&amp;list=PLI6pJZaOCtF2i_Z8JAefCL7CCG719BLfr</a:t>
            </a:r>
          </a:p>
        </p:txBody>
      </p:sp>
    </p:spTree>
    <p:extLst>
      <p:ext uri="{BB962C8B-B14F-4D97-AF65-F5344CB8AC3E}">
        <p14:creationId xmlns:p14="http://schemas.microsoft.com/office/powerpoint/2010/main" val="4351341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-224144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3336FF-2B17-4C3D-A8BB-BBDCE5A5A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1100137"/>
            <a:ext cx="9382125" cy="46577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6BA01C4-730B-4BA3-8857-D910C87F6F2A}"/>
              </a:ext>
            </a:extLst>
          </p:cNvPr>
          <p:cNvSpPr txBox="1"/>
          <p:nvPr/>
        </p:nvSpPr>
        <p:spPr>
          <a:xfrm>
            <a:off x="0" y="6581001"/>
            <a:ext cx="1070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https://www.youtube.com/watch?v=amTS12QD6YQ&amp;list=PLI6pJZaOCtF2i_Z8JAefCL7CCG719BLfr</a:t>
            </a:r>
          </a:p>
        </p:txBody>
      </p:sp>
    </p:spTree>
    <p:extLst>
      <p:ext uri="{BB962C8B-B14F-4D97-AF65-F5344CB8AC3E}">
        <p14:creationId xmlns:p14="http://schemas.microsoft.com/office/powerpoint/2010/main" val="34377585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-224144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3336FF-2B17-4C3D-A8BB-BBDCE5A5A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3744" y="1100137"/>
            <a:ext cx="9184510" cy="46577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E11A6AC-4131-461D-AABC-C69044048225}"/>
              </a:ext>
            </a:extLst>
          </p:cNvPr>
          <p:cNvSpPr txBox="1"/>
          <p:nvPr/>
        </p:nvSpPr>
        <p:spPr>
          <a:xfrm>
            <a:off x="0" y="6581001"/>
            <a:ext cx="1070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https://www.youtube.com/watch?v=amTS12QD6YQ&amp;list=PLI6pJZaOCtF2i_Z8JAefCL7CCG719BLfr</a:t>
            </a:r>
          </a:p>
        </p:txBody>
      </p:sp>
    </p:spTree>
    <p:extLst>
      <p:ext uri="{BB962C8B-B14F-4D97-AF65-F5344CB8AC3E}">
        <p14:creationId xmlns:p14="http://schemas.microsoft.com/office/powerpoint/2010/main" val="27816433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-224144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3336FF-2B17-4C3D-A8BB-BBDCE5A5A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3744" y="1124168"/>
            <a:ext cx="9184510" cy="460966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6996A1-3766-40A6-94AE-0DD64D025FCB}"/>
              </a:ext>
            </a:extLst>
          </p:cNvPr>
          <p:cNvSpPr txBox="1"/>
          <p:nvPr/>
        </p:nvSpPr>
        <p:spPr>
          <a:xfrm>
            <a:off x="0" y="6581001"/>
            <a:ext cx="1070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https://www.youtube.com/watch?v=amTS12QD6YQ&amp;list=PLI6pJZaOCtF2i_Z8JAefCL7CCG719BLfr</a:t>
            </a:r>
          </a:p>
        </p:txBody>
      </p:sp>
    </p:spTree>
    <p:extLst>
      <p:ext uri="{BB962C8B-B14F-4D97-AF65-F5344CB8AC3E}">
        <p14:creationId xmlns:p14="http://schemas.microsoft.com/office/powerpoint/2010/main" val="29737417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-224144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3336FF-2B17-4C3D-A8BB-BBDCE5A5A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8103" y="1124168"/>
            <a:ext cx="9155792" cy="460966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B9ECC2F-7794-49FD-9D9F-B121EBD8E011}"/>
              </a:ext>
            </a:extLst>
          </p:cNvPr>
          <p:cNvSpPr txBox="1"/>
          <p:nvPr/>
        </p:nvSpPr>
        <p:spPr>
          <a:xfrm>
            <a:off x="0" y="6581001"/>
            <a:ext cx="1070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https://www.youtube.com/watch?v=amTS12QD6YQ&amp;list=PLI6pJZaOCtF2i_Z8JAefCL7CCG719BLfr</a:t>
            </a:r>
          </a:p>
        </p:txBody>
      </p:sp>
    </p:spTree>
    <p:extLst>
      <p:ext uri="{BB962C8B-B14F-4D97-AF65-F5344CB8AC3E}">
        <p14:creationId xmlns:p14="http://schemas.microsoft.com/office/powerpoint/2010/main" val="4137755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-224144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3336FF-2B17-4C3D-A8BB-BBDCE5A5A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4274" y="1124168"/>
            <a:ext cx="8983450" cy="460966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B970933-BB15-4D43-8C03-3D0716CA78FE}"/>
              </a:ext>
            </a:extLst>
          </p:cNvPr>
          <p:cNvSpPr txBox="1"/>
          <p:nvPr/>
        </p:nvSpPr>
        <p:spPr>
          <a:xfrm>
            <a:off x="0" y="6581001"/>
            <a:ext cx="1070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https://www.youtube.com/watch?v=amTS12QD6YQ&amp;list=PLI6pJZaOCtF2i_Z8JAefCL7CCG719BLfr</a:t>
            </a:r>
          </a:p>
        </p:txBody>
      </p:sp>
    </p:spTree>
    <p:extLst>
      <p:ext uri="{BB962C8B-B14F-4D97-AF65-F5344CB8AC3E}">
        <p14:creationId xmlns:p14="http://schemas.microsoft.com/office/powerpoint/2010/main" val="31668238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-224144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3336FF-2B17-4C3D-A8BB-BBDCE5A5A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4274" y="1169546"/>
            <a:ext cx="8983450" cy="451890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05F154E-9589-48CC-ABC3-A09677DB3908}"/>
              </a:ext>
            </a:extLst>
          </p:cNvPr>
          <p:cNvSpPr txBox="1"/>
          <p:nvPr/>
        </p:nvSpPr>
        <p:spPr>
          <a:xfrm>
            <a:off x="0" y="6581001"/>
            <a:ext cx="1070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https://www.youtube.com/watch?v=amTS12QD6YQ&amp;list=PLI6pJZaOCtF2i_Z8JAefCL7CCG719BLfr</a:t>
            </a:r>
          </a:p>
        </p:txBody>
      </p:sp>
    </p:spTree>
    <p:extLst>
      <p:ext uri="{BB962C8B-B14F-4D97-AF65-F5344CB8AC3E}">
        <p14:creationId xmlns:p14="http://schemas.microsoft.com/office/powerpoint/2010/main" val="29042149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-224144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3336FF-2B17-4C3D-A8BB-BBDCE5A5A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0480" y="1169546"/>
            <a:ext cx="8951037" cy="451890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4AA4460-3531-4F49-8F85-AAF67594C4C4}"/>
              </a:ext>
            </a:extLst>
          </p:cNvPr>
          <p:cNvSpPr txBox="1"/>
          <p:nvPr/>
        </p:nvSpPr>
        <p:spPr>
          <a:xfrm>
            <a:off x="0" y="6581001"/>
            <a:ext cx="1070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https://www.youtube.com/watch?v=amTS12QD6YQ&amp;list=PLI6pJZaOCtF2i_Z8JAefCL7CCG719BLfr</a:t>
            </a:r>
          </a:p>
        </p:txBody>
      </p:sp>
    </p:spTree>
    <p:extLst>
      <p:ext uri="{BB962C8B-B14F-4D97-AF65-F5344CB8AC3E}">
        <p14:creationId xmlns:p14="http://schemas.microsoft.com/office/powerpoint/2010/main" val="3360983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55E2BEA-9B82-4F4F-AE01-E36B35778D92}"/>
              </a:ext>
            </a:extLst>
          </p:cNvPr>
          <p:cNvSpPr txBox="1"/>
          <p:nvPr/>
        </p:nvSpPr>
        <p:spPr>
          <a:xfrm>
            <a:off x="486560" y="601118"/>
            <a:ext cx="10896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降維</a:t>
            </a:r>
            <a:r>
              <a:rPr lang="en-US" altLang="zh-TW" sz="4000" dirty="0"/>
              <a:t>(</a:t>
            </a:r>
            <a:r>
              <a:rPr lang="zh-TW" altLang="en-US" sz="4000" dirty="0"/>
              <a:t>線性</a:t>
            </a:r>
            <a:r>
              <a:rPr lang="en-US" altLang="zh-TW" sz="4000" dirty="0"/>
              <a:t>) Principle Component Analysis (PCA)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EC6D2AB-DA33-46D3-8EA8-3712154A6645}"/>
              </a:ext>
            </a:extLst>
          </p:cNvPr>
          <p:cNvCxnSpPr/>
          <p:nvPr/>
        </p:nvCxnSpPr>
        <p:spPr>
          <a:xfrm>
            <a:off x="486561" y="1249960"/>
            <a:ext cx="761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63C293E-4AC9-48D0-8283-D4EC1686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2D0A-376C-47E3-9CC0-CFFC1C0D33D5}" type="slidenum">
              <a:rPr lang="zh-TW" altLang="en-US" smtClean="0"/>
              <a:t>9</a:t>
            </a:fld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9976958-A21F-472F-B38D-86005EFC9C6B}"/>
              </a:ext>
            </a:extLst>
          </p:cNvPr>
          <p:cNvCxnSpPr>
            <a:cxnSpLocks/>
          </p:cNvCxnSpPr>
          <p:nvPr/>
        </p:nvCxnSpPr>
        <p:spPr>
          <a:xfrm>
            <a:off x="1299411" y="4259179"/>
            <a:ext cx="2490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1A8532A9-EA1C-40AA-BC1F-6F00FF41D63B}"/>
              </a:ext>
            </a:extLst>
          </p:cNvPr>
          <p:cNvCxnSpPr>
            <a:cxnSpLocks/>
          </p:cNvCxnSpPr>
          <p:nvPr/>
        </p:nvCxnSpPr>
        <p:spPr>
          <a:xfrm flipV="1">
            <a:off x="2129589" y="3176337"/>
            <a:ext cx="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35886604-1EFC-43F4-A89E-DA496CAC5A74}"/>
              </a:ext>
            </a:extLst>
          </p:cNvPr>
          <p:cNvSpPr/>
          <p:nvPr/>
        </p:nvSpPr>
        <p:spPr>
          <a:xfrm>
            <a:off x="2719136" y="3694284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B89CF5A4-40D3-448A-835F-8A1E15037C0F}"/>
              </a:ext>
            </a:extLst>
          </p:cNvPr>
          <p:cNvSpPr/>
          <p:nvPr/>
        </p:nvSpPr>
        <p:spPr>
          <a:xfrm>
            <a:off x="2328110" y="3814600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D13FD1E-8725-4F50-A3C9-06BDA881010C}"/>
              </a:ext>
            </a:extLst>
          </p:cNvPr>
          <p:cNvSpPr/>
          <p:nvPr/>
        </p:nvSpPr>
        <p:spPr>
          <a:xfrm>
            <a:off x="3110162" y="3513222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7F915EB8-DAE5-431B-940B-C1A71AF469F2}"/>
              </a:ext>
            </a:extLst>
          </p:cNvPr>
          <p:cNvSpPr/>
          <p:nvPr/>
        </p:nvSpPr>
        <p:spPr>
          <a:xfrm>
            <a:off x="3597442" y="3320716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F732F4A2-63CB-4711-A5C9-4864A481FA6A}"/>
              </a:ext>
            </a:extLst>
          </p:cNvPr>
          <p:cNvSpPr/>
          <p:nvPr/>
        </p:nvSpPr>
        <p:spPr>
          <a:xfrm>
            <a:off x="3353802" y="3379622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03453920-C23B-4662-9B41-C2653986DE51}"/>
              </a:ext>
            </a:extLst>
          </p:cNvPr>
          <p:cNvSpPr/>
          <p:nvPr/>
        </p:nvSpPr>
        <p:spPr>
          <a:xfrm>
            <a:off x="3841082" y="3187116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F3724507-9387-472D-923E-C781DA1C438F}"/>
              </a:ext>
            </a:extLst>
          </p:cNvPr>
          <p:cNvCxnSpPr>
            <a:cxnSpLocks/>
          </p:cNvCxnSpPr>
          <p:nvPr/>
        </p:nvCxnSpPr>
        <p:spPr>
          <a:xfrm>
            <a:off x="5975685" y="4259179"/>
            <a:ext cx="2490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37C7606-4192-4878-B907-27D256B804F5}"/>
              </a:ext>
            </a:extLst>
          </p:cNvPr>
          <p:cNvCxnSpPr>
            <a:cxnSpLocks/>
          </p:cNvCxnSpPr>
          <p:nvPr/>
        </p:nvCxnSpPr>
        <p:spPr>
          <a:xfrm flipV="1">
            <a:off x="6805863" y="3176337"/>
            <a:ext cx="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>
            <a:extLst>
              <a:ext uri="{FF2B5EF4-FFF2-40B4-BE49-F238E27FC236}">
                <a16:creationId xmlns:a16="http://schemas.microsoft.com/office/drawing/2014/main" id="{EF2E806D-9D11-40E8-A27C-0FC6B8ADEADC}"/>
              </a:ext>
            </a:extLst>
          </p:cNvPr>
          <p:cNvSpPr/>
          <p:nvPr/>
        </p:nvSpPr>
        <p:spPr>
          <a:xfrm>
            <a:off x="7395410" y="3694284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5DD49EA5-5BB6-46EE-9A1B-5C71A2BA9A60}"/>
              </a:ext>
            </a:extLst>
          </p:cNvPr>
          <p:cNvSpPr/>
          <p:nvPr/>
        </p:nvSpPr>
        <p:spPr>
          <a:xfrm>
            <a:off x="7004384" y="3814600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2D01B56F-9044-41BF-88E6-79C822B1CAF7}"/>
              </a:ext>
            </a:extLst>
          </p:cNvPr>
          <p:cNvSpPr/>
          <p:nvPr/>
        </p:nvSpPr>
        <p:spPr>
          <a:xfrm>
            <a:off x="7786436" y="3513222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4C2B2648-7784-4CFE-9654-926C2EED3F19}"/>
              </a:ext>
            </a:extLst>
          </p:cNvPr>
          <p:cNvSpPr/>
          <p:nvPr/>
        </p:nvSpPr>
        <p:spPr>
          <a:xfrm>
            <a:off x="8273716" y="3320716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9F0265D-111F-4985-918F-854C4AC3BD17}"/>
              </a:ext>
            </a:extLst>
          </p:cNvPr>
          <p:cNvSpPr/>
          <p:nvPr/>
        </p:nvSpPr>
        <p:spPr>
          <a:xfrm>
            <a:off x="8030076" y="3379622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733F337A-AE44-4728-B05D-2C54FF5D8F71}"/>
              </a:ext>
            </a:extLst>
          </p:cNvPr>
          <p:cNvSpPr/>
          <p:nvPr/>
        </p:nvSpPr>
        <p:spPr>
          <a:xfrm>
            <a:off x="8517356" y="3187116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104B0C9-2EFE-47DA-82FC-CED88C4A1C05}"/>
              </a:ext>
            </a:extLst>
          </p:cNvPr>
          <p:cNvCxnSpPr>
            <a:cxnSpLocks/>
          </p:cNvCxnSpPr>
          <p:nvPr/>
        </p:nvCxnSpPr>
        <p:spPr>
          <a:xfrm flipV="1">
            <a:off x="6364705" y="3176338"/>
            <a:ext cx="2755232" cy="1023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E322E1F-6CD3-4AD4-B8BA-309CB9CC5BB1}"/>
              </a:ext>
            </a:extLst>
          </p:cNvPr>
          <p:cNvCxnSpPr>
            <a:cxnSpLocks/>
          </p:cNvCxnSpPr>
          <p:nvPr/>
        </p:nvCxnSpPr>
        <p:spPr>
          <a:xfrm flipH="1" flipV="1">
            <a:off x="7172825" y="2731758"/>
            <a:ext cx="613611" cy="2014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06F6E33-87E1-4818-BDB2-A632C76D05AA}"/>
              </a:ext>
            </a:extLst>
          </p:cNvPr>
          <p:cNvSpPr txBox="1"/>
          <p:nvPr/>
        </p:nvSpPr>
        <p:spPr>
          <a:xfrm>
            <a:off x="715879" y="5450240"/>
            <a:ext cx="517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[x1,y1, x2,y2, x3,y3, x4,y4, x5,y5, x6,y6]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9B2B7AF-855F-4AEE-A6EB-500AD807832A}"/>
              </a:ext>
            </a:extLst>
          </p:cNvPr>
          <p:cNvSpPr txBox="1"/>
          <p:nvPr/>
        </p:nvSpPr>
        <p:spPr>
          <a:xfrm>
            <a:off x="5975685" y="5458733"/>
            <a:ext cx="517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[x’1, x’2, x’3, x’4, x’5, x’6]</a:t>
            </a:r>
            <a:endParaRPr lang="zh-TW" altLang="en-US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67E5D5B-497C-4375-B936-6A3B89A9D944}"/>
              </a:ext>
            </a:extLst>
          </p:cNvPr>
          <p:cNvSpPr txBox="1"/>
          <p:nvPr/>
        </p:nvSpPr>
        <p:spPr>
          <a:xfrm>
            <a:off x="5183107" y="5049783"/>
            <a:ext cx="119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降維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043C0847-CA43-4991-8453-E39F8325FF9C}"/>
              </a:ext>
            </a:extLst>
          </p:cNvPr>
          <p:cNvSpPr/>
          <p:nvPr/>
        </p:nvSpPr>
        <p:spPr>
          <a:xfrm>
            <a:off x="5289132" y="5586987"/>
            <a:ext cx="561474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3971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-224144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3336FF-2B17-4C3D-A8BB-BBDCE5A5A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0617" y="1169547"/>
            <a:ext cx="8270764" cy="451890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A2141E2-7A84-4991-A8D6-133DBAB21870}"/>
              </a:ext>
            </a:extLst>
          </p:cNvPr>
          <p:cNvSpPr txBox="1"/>
          <p:nvPr/>
        </p:nvSpPr>
        <p:spPr>
          <a:xfrm>
            <a:off x="0" y="6581001"/>
            <a:ext cx="1070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https://www.youtube.com/watch?v=amTS12QD6YQ&amp;list=PLI6pJZaOCtF2i_Z8JAefCL7CCG719BLfr</a:t>
            </a:r>
          </a:p>
        </p:txBody>
      </p:sp>
    </p:spTree>
    <p:extLst>
      <p:ext uri="{BB962C8B-B14F-4D97-AF65-F5344CB8AC3E}">
        <p14:creationId xmlns:p14="http://schemas.microsoft.com/office/powerpoint/2010/main" val="41198236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-224144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3336FF-2B17-4C3D-A8BB-BBDCE5A5A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0617" y="1492960"/>
            <a:ext cx="8270764" cy="387208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A2314EB-6606-49D5-B1C7-519CD38CCC8F}"/>
              </a:ext>
            </a:extLst>
          </p:cNvPr>
          <p:cNvSpPr txBox="1"/>
          <p:nvPr/>
        </p:nvSpPr>
        <p:spPr>
          <a:xfrm>
            <a:off x="0" y="6581001"/>
            <a:ext cx="1070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https://www.youtube.com/watch?v=amTS12QD6YQ&amp;list=PLI6pJZaOCtF2i_Z8JAefCL7CCG719BLfr</a:t>
            </a:r>
          </a:p>
        </p:txBody>
      </p:sp>
    </p:spTree>
    <p:extLst>
      <p:ext uri="{BB962C8B-B14F-4D97-AF65-F5344CB8AC3E}">
        <p14:creationId xmlns:p14="http://schemas.microsoft.com/office/powerpoint/2010/main" val="13147832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-224144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3336FF-2B17-4C3D-A8BB-BBDCE5A5A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5162" y="1492960"/>
            <a:ext cx="7861674" cy="387208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C14D8BF-5FE6-4A1D-8F99-0D3CEF46CC68}"/>
              </a:ext>
            </a:extLst>
          </p:cNvPr>
          <p:cNvSpPr txBox="1"/>
          <p:nvPr/>
        </p:nvSpPr>
        <p:spPr>
          <a:xfrm>
            <a:off x="0" y="6581001"/>
            <a:ext cx="1070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https://www.youtube.com/watch?v=amTS12QD6YQ&amp;list=PLI6pJZaOCtF2i_Z8JAefCL7CCG719BLfr</a:t>
            </a:r>
          </a:p>
        </p:txBody>
      </p:sp>
    </p:spTree>
    <p:extLst>
      <p:ext uri="{BB962C8B-B14F-4D97-AF65-F5344CB8AC3E}">
        <p14:creationId xmlns:p14="http://schemas.microsoft.com/office/powerpoint/2010/main" val="33663903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-224144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3336FF-2B17-4C3D-A8BB-BBDCE5A5A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8454" y="1492960"/>
            <a:ext cx="7715090" cy="387208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D27B8D6-803C-409E-AB8A-1885EC00EB03}"/>
              </a:ext>
            </a:extLst>
          </p:cNvPr>
          <p:cNvSpPr txBox="1"/>
          <p:nvPr/>
        </p:nvSpPr>
        <p:spPr>
          <a:xfrm>
            <a:off x="1929167" y="991671"/>
            <a:ext cx="6219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開運算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:(A⊝B)⊕B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先侵蝕後膨脹。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C05620F-E6D2-410D-B2DD-9734342ABFB0}"/>
              </a:ext>
            </a:extLst>
          </p:cNvPr>
          <p:cNvSpPr txBox="1"/>
          <p:nvPr/>
        </p:nvSpPr>
        <p:spPr>
          <a:xfrm>
            <a:off x="0" y="6581001"/>
            <a:ext cx="1070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https://www.youtube.com/watch?v=amTS12QD6YQ&amp;list=PLI6pJZaOCtF2i_Z8JAefCL7CCG719BLfr</a:t>
            </a:r>
          </a:p>
        </p:txBody>
      </p:sp>
    </p:spTree>
    <p:extLst>
      <p:ext uri="{BB962C8B-B14F-4D97-AF65-F5344CB8AC3E}">
        <p14:creationId xmlns:p14="http://schemas.microsoft.com/office/powerpoint/2010/main" val="21085339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-224144" y="382012"/>
            <a:ext cx="6568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i="0" dirty="0">
                <a:effectLst/>
                <a:latin typeface="YouTube Sans"/>
              </a:rPr>
              <a:t>單元五 型態學影像處理</a:t>
            </a:r>
            <a:endParaRPr lang="en-US" altLang="zh-TW" sz="3200" b="1" i="0" dirty="0">
              <a:effectLst/>
              <a:latin typeface="YouTube Sans"/>
            </a:endParaRP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EF03E4-CD3D-434D-83E7-9F8D2765E02B}"/>
              </a:ext>
            </a:extLst>
          </p:cNvPr>
          <p:cNvSpPr txBox="1"/>
          <p:nvPr/>
        </p:nvSpPr>
        <p:spPr>
          <a:xfrm>
            <a:off x="879441" y="954825"/>
            <a:ext cx="65685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i="0" dirty="0">
                <a:effectLst/>
                <a:latin typeface="YouTube Sans"/>
              </a:rPr>
              <a:t>結論</a:t>
            </a:r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FA9074-4051-4305-BBED-C5ED9CD66E97}"/>
              </a:ext>
            </a:extLst>
          </p:cNvPr>
          <p:cNvSpPr txBox="1"/>
          <p:nvPr/>
        </p:nvSpPr>
        <p:spPr>
          <a:xfrm>
            <a:off x="937248" y="1666387"/>
            <a:ext cx="6568581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i="0" dirty="0">
                <a:effectLst/>
                <a:latin typeface="YouTube Sans"/>
              </a:rPr>
              <a:t>型態學影像處理用於</a:t>
            </a:r>
            <a:r>
              <a:rPr lang="en-US" altLang="zh-TW" b="1" i="0" dirty="0">
                <a:effectLst/>
                <a:latin typeface="YouTube Sans"/>
              </a:rPr>
              <a:t>:</a:t>
            </a:r>
            <a:endParaRPr lang="en-US" altLang="zh-TW" b="1" dirty="0">
              <a:latin typeface="YouTube San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簡化影像資料</a:t>
            </a:r>
            <a:endParaRPr lang="en-US" altLang="zh-TW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留下重要資訊</a:t>
            </a:r>
            <a:endParaRPr lang="en-US" altLang="zh-TW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消除雜訊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b="1" i="0" dirty="0">
                <a:effectLst/>
                <a:latin typeface="YouTube Sans"/>
              </a:rPr>
              <a:t>型態學影像處理</a:t>
            </a:r>
            <a:r>
              <a:rPr lang="en-US" altLang="zh-TW" b="1" i="0" dirty="0">
                <a:effectLst/>
                <a:latin typeface="YouTube Sans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ouTube Sans"/>
              </a:rPr>
              <a:t>膨脹處理</a:t>
            </a:r>
            <a:endParaRPr lang="en-US" altLang="zh-TW" dirty="0">
              <a:latin typeface="YouTube Sans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ouTube Sans"/>
              </a:rPr>
              <a:t>結構填充、擴大物體</a:t>
            </a:r>
            <a:endParaRPr lang="en-US" altLang="zh-TW" dirty="0">
              <a:latin typeface="YouTube San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ouTube Sans"/>
              </a:rPr>
              <a:t>侵蝕處理</a:t>
            </a:r>
            <a:endParaRPr lang="en-US" altLang="zh-TW" dirty="0">
              <a:latin typeface="YouTube Sans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ouTube Sans"/>
              </a:rPr>
              <a:t>去除噪點、物體分割、邊緣檢測</a:t>
            </a:r>
            <a:endParaRPr lang="en-US" altLang="zh-TW" dirty="0">
              <a:latin typeface="YouTube San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ouTube Sans"/>
              </a:rPr>
              <a:t>開運算</a:t>
            </a:r>
            <a:r>
              <a:rPr lang="en-US" altLang="zh-TW" dirty="0">
                <a:latin typeface="YouTube Sans"/>
              </a:rPr>
              <a:t>(</a:t>
            </a:r>
            <a:r>
              <a:rPr lang="zh-TW" altLang="en-US" dirty="0">
                <a:latin typeface="YouTube Sans"/>
              </a:rPr>
              <a:t>先侵蝕後膨脹</a:t>
            </a:r>
            <a:r>
              <a:rPr lang="en-US" altLang="zh-TW" dirty="0">
                <a:latin typeface="YouTube Sans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YouTube Sans"/>
              </a:rPr>
              <a:t>平滑輪廓、去除噪點</a:t>
            </a:r>
            <a:endParaRPr lang="en-US" altLang="zh-TW" dirty="0"/>
          </a:p>
          <a:p>
            <a:endParaRPr lang="en-US" altLang="zh-TW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326051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FF5C73-A05F-427F-84D4-58335744C7AE}"/>
              </a:ext>
            </a:extLst>
          </p:cNvPr>
          <p:cNvSpPr txBox="1"/>
          <p:nvPr/>
        </p:nvSpPr>
        <p:spPr>
          <a:xfrm>
            <a:off x="2030135" y="2877424"/>
            <a:ext cx="65685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/>
              <a:t>Thank you</a:t>
            </a:r>
          </a:p>
          <a:p>
            <a:pPr algn="ctr"/>
            <a:endParaRPr lang="en-US" altLang="zh-TW" sz="4800" dirty="0"/>
          </a:p>
          <a:p>
            <a:pPr algn="ctr"/>
            <a:endParaRPr lang="en-US" altLang="zh-TW" sz="4800" dirty="0"/>
          </a:p>
          <a:p>
            <a:pPr algn="ctr"/>
            <a:endParaRPr lang="en-US" altLang="zh-TW" sz="4800" dirty="0"/>
          </a:p>
          <a:p>
            <a:pPr algn="ctr"/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7391313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21987</TotalTime>
  <Words>7309</Words>
  <Application>Microsoft Office PowerPoint</Application>
  <PresentationFormat>寬螢幕</PresentationFormat>
  <Paragraphs>669</Paragraphs>
  <Slides>95</Slides>
  <Notes>65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95</vt:i4>
      </vt:variant>
    </vt:vector>
  </HeadingPairs>
  <TitlesOfParts>
    <vt:vector size="107" baseType="lpstr">
      <vt:lpstr>PingFangSC-Regular</vt:lpstr>
      <vt:lpstr>sohne</vt:lpstr>
      <vt:lpstr>Söhne</vt:lpstr>
      <vt:lpstr>source-serif-pro</vt:lpstr>
      <vt:lpstr>YouTube Sans</vt:lpstr>
      <vt:lpstr>標楷體</vt:lpstr>
      <vt:lpstr>Arial</vt:lpstr>
      <vt:lpstr>Calibri</vt:lpstr>
      <vt:lpstr>Open Sans</vt:lpstr>
      <vt:lpstr>Trebuchet MS</vt:lpstr>
      <vt:lpstr>Wingdings 3</vt:lpstr>
      <vt:lpstr>多面向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hislab_2080ti</dc:creator>
  <cp:lastModifiedBy>hislab_2080ti</cp:lastModifiedBy>
  <cp:revision>158</cp:revision>
  <dcterms:created xsi:type="dcterms:W3CDTF">2023-06-02T14:30:27Z</dcterms:created>
  <dcterms:modified xsi:type="dcterms:W3CDTF">2023-07-02T01:43:05Z</dcterms:modified>
</cp:coreProperties>
</file>